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mblema-gruppy-12-Kapitoshka-1024x8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44" y="3214686"/>
            <a:ext cx="54292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предметно-пространственная развивающая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среда в группе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5i_Fc2PT8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7" y="3500438"/>
            <a:ext cx="3598080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621508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latin typeface="Comic Sans MS" pitchFamily="66" charset="0"/>
            </a:endParaRPr>
          </a:p>
          <a:p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8" name="Рисунок 7" descr="QoLNnpO7r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928670"/>
            <a:ext cx="2669002" cy="5786454"/>
          </a:xfrm>
          <a:prstGeom prst="rect">
            <a:avLst/>
          </a:prstGeom>
        </p:spPr>
      </p:pic>
      <p:pic>
        <p:nvPicPr>
          <p:cNvPr id="9" name="Рисунок 8" descr="juSH5C0jjZ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14290"/>
            <a:ext cx="3000396" cy="6504923"/>
          </a:xfrm>
          <a:prstGeom prst="rect">
            <a:avLst/>
          </a:prstGeom>
        </p:spPr>
      </p:pic>
      <p:pic>
        <p:nvPicPr>
          <p:cNvPr id="11" name="Рисунок 10" descr="rAPkjt5R-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195" y="642918"/>
            <a:ext cx="2800805" cy="6072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994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4257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Термин предметно-развивающая среда обозначает методически грамотно организованную систему вещественных объектов, задействованных в деятельности ребёнка и стимулирующих всестороннее развитие его личности.</a:t>
            </a:r>
            <a:r>
              <a:rPr lang="ru-RU" dirty="0" smtClean="0">
                <a:latin typeface="Comic Sans MS" pitchFamily="66" charset="0"/>
              </a:rPr>
              <a:t> Другими словами, это условия, способствующие полноценному психофизиологическому развитию </a:t>
            </a:r>
            <a:r>
              <a:rPr lang="ru-RU" dirty="0" smtClean="0">
                <a:latin typeface="Comic Sans MS" pitchFamily="66" charset="0"/>
              </a:rPr>
              <a:t>ребенка.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Предметно – пространственная развивающая среда  группы организована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с учетом требований ФГОС, где четко прослеживаются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все пять образовательных областей:</a:t>
            </a:r>
          </a:p>
          <a:p>
            <a:r>
              <a:rPr lang="ru-RU" dirty="0" smtClean="0">
                <a:latin typeface="Comic Sans MS" pitchFamily="66" charset="0"/>
              </a:rPr>
              <a:t>1) социально-коммуникативная,</a:t>
            </a:r>
          </a:p>
          <a:p>
            <a:r>
              <a:rPr lang="ru-RU" dirty="0" smtClean="0">
                <a:latin typeface="Comic Sans MS" pitchFamily="66" charset="0"/>
              </a:rPr>
              <a:t>2) познавательная,</a:t>
            </a:r>
          </a:p>
          <a:p>
            <a:r>
              <a:rPr lang="ru-RU" dirty="0" smtClean="0">
                <a:latin typeface="Comic Sans MS" pitchFamily="66" charset="0"/>
              </a:rPr>
              <a:t>3) речевая,</a:t>
            </a:r>
          </a:p>
          <a:p>
            <a:r>
              <a:rPr lang="ru-RU" dirty="0" smtClean="0">
                <a:latin typeface="Comic Sans MS" pitchFamily="66" charset="0"/>
              </a:rPr>
              <a:t>4) художественно-эстетическая,</a:t>
            </a:r>
          </a:p>
          <a:p>
            <a:r>
              <a:rPr lang="ru-RU" dirty="0" smtClean="0">
                <a:latin typeface="Comic Sans MS" pitchFamily="66" charset="0"/>
              </a:rPr>
              <a:t>5) физическая.</a:t>
            </a:r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Развивающая предметно-пространственная среда должна быть: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насыщенной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трансформируемой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полифункциональной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вариативной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доступной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безопасной</a:t>
            </a:r>
          </a:p>
          <a:p>
            <a:pPr algn="ctr"/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23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Социально-коммуникативная область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2ANz9w0jZW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4786314" cy="3044663"/>
          </a:xfrm>
          <a:prstGeom prst="rect">
            <a:avLst/>
          </a:prstGeom>
        </p:spPr>
      </p:pic>
      <p:pic>
        <p:nvPicPr>
          <p:cNvPr id="7" name="Рисунок 6" descr="wMf80-PBe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3286116" cy="1992731"/>
          </a:xfrm>
          <a:prstGeom prst="rect">
            <a:avLst/>
          </a:prstGeom>
        </p:spPr>
      </p:pic>
      <p:pic>
        <p:nvPicPr>
          <p:cNvPr id="9" name="Рисунок 8" descr="eyZcAfkxa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85050" y="3301770"/>
            <a:ext cx="3100192" cy="3354653"/>
          </a:xfrm>
          <a:prstGeom prst="rect">
            <a:avLst/>
          </a:prstGeom>
        </p:spPr>
      </p:pic>
      <p:pic>
        <p:nvPicPr>
          <p:cNvPr id="11" name="Рисунок 10" descr="AYLXr5heC-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4000504"/>
            <a:ext cx="3327606" cy="2316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6286520"/>
            <a:ext cx="445346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ПДД и безопасности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23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Социально-коммуникативная область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1-TIcRB25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2199520" cy="3000396"/>
          </a:xfrm>
          <a:prstGeom prst="rect">
            <a:avLst/>
          </a:prstGeom>
        </p:spPr>
      </p:pic>
      <p:pic>
        <p:nvPicPr>
          <p:cNvPr id="13" name="Рисунок 12" descr="nePMasUpo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000108"/>
            <a:ext cx="2000264" cy="3071834"/>
          </a:xfrm>
          <a:prstGeom prst="rect">
            <a:avLst/>
          </a:prstGeom>
        </p:spPr>
      </p:pic>
      <p:pic>
        <p:nvPicPr>
          <p:cNvPr id="14" name="Рисунок 13" descr="In06t5k8S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000108"/>
            <a:ext cx="3929058" cy="2928958"/>
          </a:xfrm>
          <a:prstGeom prst="rect">
            <a:avLst/>
          </a:prstGeom>
        </p:spPr>
      </p:pic>
      <p:pic>
        <p:nvPicPr>
          <p:cNvPr id="15" name="Рисунок 14" descr="6S--bEly2Q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071942"/>
            <a:ext cx="3725099" cy="2513767"/>
          </a:xfrm>
          <a:prstGeom prst="rect">
            <a:avLst/>
          </a:prstGeom>
        </p:spPr>
      </p:pic>
      <p:pic>
        <p:nvPicPr>
          <p:cNvPr id="16" name="Рисунок 15" descr="TWIWfUrbF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14818"/>
            <a:ext cx="3857652" cy="2325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3714752"/>
            <a:ext cx="7936788" cy="461665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сюжетно-ролевой игры, труда и дежурства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5972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W4AoHb5IK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3286147" cy="2643206"/>
          </a:xfrm>
          <a:prstGeom prst="rect">
            <a:avLst/>
          </a:prstGeom>
        </p:spPr>
      </p:pic>
      <p:pic>
        <p:nvPicPr>
          <p:cNvPr id="11" name="Рисунок 10" descr="HrYTkPvjW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3594470"/>
            <a:ext cx="4786314" cy="2686318"/>
          </a:xfrm>
          <a:prstGeom prst="rect">
            <a:avLst/>
          </a:prstGeom>
        </p:spPr>
      </p:pic>
      <p:pic>
        <p:nvPicPr>
          <p:cNvPr id="13" name="Рисунок 12" descr="WNJPdeeY9p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286124"/>
            <a:ext cx="1581627" cy="3429000"/>
          </a:xfrm>
          <a:prstGeom prst="rect">
            <a:avLst/>
          </a:prstGeom>
        </p:spPr>
      </p:pic>
      <p:pic>
        <p:nvPicPr>
          <p:cNvPr id="14" name="Рисунок 13" descr="AgBxpuRBk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429001"/>
            <a:ext cx="1581626" cy="3428999"/>
          </a:xfrm>
          <a:prstGeom prst="rect">
            <a:avLst/>
          </a:prstGeom>
        </p:spPr>
      </p:pic>
      <p:pic>
        <p:nvPicPr>
          <p:cNvPr id="8" name="Рисунок 7" descr="3UKdHp29Mp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642918"/>
            <a:ext cx="3992300" cy="32255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6396335"/>
            <a:ext cx="599875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математики и конструирования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5972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215082"/>
            <a:ext cx="798808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природы, экологии и экспериментирования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" name="Рисунок 5" descr="dEplFxvk5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857232"/>
            <a:ext cx="4643470" cy="2714644"/>
          </a:xfrm>
          <a:prstGeom prst="rect">
            <a:avLst/>
          </a:prstGeom>
        </p:spPr>
      </p:pic>
      <p:pic>
        <p:nvPicPr>
          <p:cNvPr id="7" name="Рисунок 6" descr="ngTFg3TjK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00438"/>
            <a:ext cx="5215726" cy="2643206"/>
          </a:xfrm>
          <a:prstGeom prst="rect">
            <a:avLst/>
          </a:prstGeom>
        </p:spPr>
      </p:pic>
      <p:pic>
        <p:nvPicPr>
          <p:cNvPr id="8" name="Рисунок 7" descr="cMF4mJUcP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86190"/>
            <a:ext cx="3240105" cy="2286016"/>
          </a:xfrm>
          <a:prstGeom prst="rect">
            <a:avLst/>
          </a:prstGeom>
        </p:spPr>
      </p:pic>
      <p:pic>
        <p:nvPicPr>
          <p:cNvPr id="9" name="Рисунок 8" descr="CUvhcslF_z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928670"/>
            <a:ext cx="400049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152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Речевое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QqGJP9l8H5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857652" cy="4786346"/>
          </a:xfrm>
          <a:prstGeom prst="rect">
            <a:avLst/>
          </a:prstGeom>
        </p:spPr>
      </p:pic>
      <p:pic>
        <p:nvPicPr>
          <p:cNvPr id="11" name="Рисунок 10" descr="G0xspomnlF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240964" cy="3088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5657671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книги и развития речи. </a:t>
            </a:r>
          </a:p>
          <a:p>
            <a:r>
              <a:rPr lang="ru-RU" sz="2400" b="1" dirty="0" smtClean="0">
                <a:latin typeface="Comic Sans MS" pitchFamily="66" charset="0"/>
              </a:rPr>
              <a:t>Познавательное развитие: патриотизм и краеведение, мой дом и моя семья.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2" name="Рисунок 11" descr="NQmrVSVnSh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429124" cy="2331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811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rK_1sFchQ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857232"/>
            <a:ext cx="7572396" cy="3492768"/>
          </a:xfrm>
          <a:prstGeom prst="rect">
            <a:avLst/>
          </a:prstGeom>
        </p:spPr>
      </p:pic>
      <p:pic>
        <p:nvPicPr>
          <p:cNvPr id="7" name="Рисунок 6" descr="DI3eKNqKle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643314"/>
            <a:ext cx="5000628" cy="2938473"/>
          </a:xfrm>
          <a:prstGeom prst="rect">
            <a:avLst/>
          </a:prstGeom>
        </p:spPr>
      </p:pic>
      <p:pic>
        <p:nvPicPr>
          <p:cNvPr id="9" name="Рисунок 8" descr="y4Hn71QbY7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857628"/>
            <a:ext cx="2282715" cy="2742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52" y="6396335"/>
            <a:ext cx="592662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изобразительной деятельности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bS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44" y="0"/>
            <a:ext cx="92868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811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_hGhVPqim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0212" y="3429000"/>
            <a:ext cx="2093788" cy="3286124"/>
          </a:xfrm>
          <a:prstGeom prst="rect">
            <a:avLst/>
          </a:prstGeom>
        </p:spPr>
      </p:pic>
      <p:pic>
        <p:nvPicPr>
          <p:cNvPr id="8" name="Рисунок 7" descr="2VoECyzhJ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786058"/>
            <a:ext cx="1938816" cy="4203394"/>
          </a:xfrm>
          <a:prstGeom prst="rect">
            <a:avLst/>
          </a:prstGeom>
        </p:spPr>
      </p:pic>
      <p:pic>
        <p:nvPicPr>
          <p:cNvPr id="6" name="Рисунок 5" descr="zo00ZP0sPM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2832" y="857232"/>
            <a:ext cx="3751168" cy="2611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2908" y="6396335"/>
            <a:ext cx="769633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Центр музыкальной и театральной деятельности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9" name="Рисунок 8" descr="uXvw3S7Dpk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28670"/>
            <a:ext cx="2458711" cy="5357826"/>
          </a:xfrm>
          <a:prstGeom prst="rect">
            <a:avLst/>
          </a:prstGeom>
        </p:spPr>
      </p:pic>
      <p:pic>
        <p:nvPicPr>
          <p:cNvPr id="11" name="Рисунок 10" descr="5fGJ6Nr_UY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1071546"/>
            <a:ext cx="2643206" cy="5072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109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14</cp:revision>
  <dcterms:created xsi:type="dcterms:W3CDTF">2021-02-14T12:53:49Z</dcterms:created>
  <dcterms:modified xsi:type="dcterms:W3CDTF">2021-02-14T15:09:23Z</dcterms:modified>
</cp:coreProperties>
</file>