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7"/>
  </p:notesMasterIdLst>
  <p:sldIdLst>
    <p:sldId id="256" r:id="rId5"/>
    <p:sldId id="329" r:id="rId6"/>
    <p:sldId id="346" r:id="rId8"/>
    <p:sldId id="331" r:id="rId9"/>
    <p:sldId id="332" r:id="rId10"/>
    <p:sldId id="334" r:id="rId11"/>
    <p:sldId id="335" r:id="rId12"/>
    <p:sldId id="336" r:id="rId13"/>
    <p:sldId id="339" r:id="rId14"/>
    <p:sldId id="337" r:id="rId15"/>
    <p:sldId id="333" r:id="rId16"/>
    <p:sldId id="340" r:id="rId17"/>
    <p:sldId id="341" r:id="rId18"/>
    <p:sldId id="342" r:id="rId19"/>
    <p:sldId id="343" r:id="rId20"/>
    <p:sldId id="345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8A0000"/>
    <a:srgbClr val="FFFFFF"/>
    <a:srgbClr val="EBEBEB"/>
    <a:srgbClr val="FF9999"/>
    <a:srgbClr val="D20000"/>
    <a:srgbClr val="0000CC"/>
    <a:srgbClr val="B00000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/>
    <p:restoredTop sz="94660"/>
  </p:normalViewPr>
  <p:slideViewPr>
    <p:cSldViewPr snapToGrid="0" showGuides="1">
      <p:cViewPr varScale="1">
        <p:scale>
          <a:sx n="80" d="100"/>
          <a:sy n="80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D16EAC1-197E-4FB9-8875-E36327BC2D6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9716B9-0459-48E0-AFE5-AF3422D4DD8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096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246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451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301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710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91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120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325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530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837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042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916628-002B-44CC-AFEA-1ABFD3F2BB0B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34E97-1CE3-4EC5-8849-38F12070FE48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BA2D4B-72E9-4EB5-930C-CB78480E253C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0790CA-437A-4024-BD6C-66588DD071CA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A7DFA6-49D5-42B9-89E7-128158ADECA0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64DCBC-867F-4247-BD83-7FA37B692494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2FDE29-F945-4FAB-99F1-17B5F96AC4BA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AAC4CD-B8BA-4196-8148-8DF7C4322D14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FA05E3-B0D0-4697-8220-A8FA43224B2D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D9E96A-31B2-425F-AB05-1E302786D498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3115CD-190F-412E-A45E-1B12948B9149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525FF5-BDE3-442E-A89B-B35EB057714B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7AA836-ED0E-4FB3-9799-530795C37AE4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B49E12-9F5D-40BD-8FEA-1FD05DC1D234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CD3E35-7B06-483C-8AEB-451867889E66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2D05F4-6ACA-4A3F-9F2E-B6C27EB04D2F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E35725-298B-43E9-9143-7405E07491B8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2BB8DE-B761-43B3-9E96-46A16A76A464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8275B-CF4E-4F36-A66D-A79F67B43751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4596FE-5AB8-4803-972B-F645E43A2F91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7CEF64-23F8-4DD3-A704-C528D2BF8C9F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EF0956-8875-4896-8224-F4F5B080751A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82B46B-42D3-452C-BF7F-8D88DBEB58F1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335F33-2BAA-4007-944C-C64F00771ACE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49413A-8A47-4F50-8BFA-483A2699156D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7CADF3-E372-4F93-807E-63D3B230A41A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56B14C-D228-4C7C-AA07-0CA797FAA031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7A2521-964C-4740-A638-4A0D665C56A2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36E63-8492-4406-8874-F7FE89D4AC7A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1EC8BB-85AA-49FA-A7EA-558A5F89CE7B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0EB78B-C2C4-4787-B372-9C2A2B649DBA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ADE675-47D9-4D4D-AE2E-E15B50A0BE4E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8B3EB9-BD4B-4680-847F-5CB0CE162ECF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33413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33413" y="1828800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ts val="0"/>
              </a:spcBef>
              <a:defRPr sz="825">
                <a:solidFill>
                  <a:srgbClr val="2A54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ts val="0"/>
              </a:spcBef>
              <a:defRPr sz="825">
                <a:solidFill>
                  <a:srgbClr val="2A54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800" smtClean="0">
                <a:solidFill>
                  <a:srgbClr val="2A54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0944F4-40FF-42B8-B1F0-C0F51E558778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633413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633413" y="1828800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ts val="0"/>
              </a:spcBef>
              <a:defRPr sz="825">
                <a:solidFill>
                  <a:srgbClr val="2A54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ts val="0"/>
              </a:spcBef>
              <a:defRPr sz="825">
                <a:solidFill>
                  <a:srgbClr val="2A54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800" smtClean="0">
                <a:solidFill>
                  <a:srgbClr val="2A54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04454E-8B31-4909-BD02-F39D436F3AA3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633413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633413" y="1828800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ts val="0"/>
              </a:spcBef>
              <a:defRPr sz="825">
                <a:solidFill>
                  <a:srgbClr val="2A54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ts val="0"/>
              </a:spcBef>
              <a:defRPr sz="825">
                <a:solidFill>
                  <a:srgbClr val="2A54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800" smtClean="0">
                <a:solidFill>
                  <a:srgbClr val="2A54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544B17-0586-4DE0-AF6A-A02965303985}" type="slidenum">
              <a:rPr kumimoji="0" lang="ru-RU" altLang="ru-RU" sz="800" b="0" i="0" u="none" strike="noStrike" kern="1200" cap="none" spc="0" normalizeH="0" baseline="0" noProof="0">
                <a:ln>
                  <a:noFill/>
                </a:ln>
                <a:solidFill>
                  <a:srgbClr val="2A5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ru-RU" altLang="ru-RU" sz="800" b="0" i="0" u="none" strike="noStrike" kern="1200" cap="none" spc="0" normalizeH="0" baseline="0" noProof="0">
              <a:ln>
                <a:noFill/>
              </a:ln>
              <a:solidFill>
                <a:srgbClr val="2A5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Прямоугольник 3"/>
          <p:cNvSpPr/>
          <p:nvPr/>
        </p:nvSpPr>
        <p:spPr>
          <a:xfrm>
            <a:off x="1431925" y="569913"/>
            <a:ext cx="7712075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ru-RU" altLang="ru-RU" sz="1300" b="1" dirty="0">
                <a:solidFill>
                  <a:srgbClr val="1D3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«МЕЧТА»</a:t>
            </a:r>
            <a:r>
              <a:rPr lang="ru-RU" alt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700" dirty="0">
                <a:solidFill>
                  <a:srgbClr val="222A35"/>
                </a:solidFill>
                <a:cs typeface="Times New Roman" panose="02020603050405020304" pitchFamily="18" charset="0"/>
              </a:rPr>
            </a:br>
            <a:endParaRPr lang="ru-RU" altLang="ru-RU" sz="1300" dirty="0">
              <a:solidFill>
                <a:srgbClr val="222A35"/>
              </a:solidFill>
            </a:endParaRPr>
          </a:p>
        </p:txBody>
      </p:sp>
      <p:sp>
        <p:nvSpPr>
          <p:cNvPr id="38915" name="TextBox 2"/>
          <p:cNvSpPr txBox="1"/>
          <p:nvPr/>
        </p:nvSpPr>
        <p:spPr>
          <a:xfrm>
            <a:off x="444500" y="4248150"/>
            <a:ext cx="8458200" cy="25228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г.Бор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ru-RU" alt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6" name="Прямоугольник 8"/>
          <p:cNvSpPr/>
          <p:nvPr/>
        </p:nvSpPr>
        <p:spPr>
          <a:xfrm>
            <a:off x="0" y="2228850"/>
            <a:ext cx="9144000" cy="160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20000"/>
              </a:lnSpc>
              <a:spcBef>
                <a:spcPts val="750"/>
              </a:spcBef>
              <a:buClr>
                <a:srgbClr val="000000"/>
              </a:buClr>
            </a:pPr>
            <a:r>
              <a:rPr lang="ru-RU" altLang="ru-RU" sz="24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8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ФОРМИРОВАНИЮ ОСНОВ БЕЗОПАСНОГО ПОВЕДЕНИЯ ДОШКОЛЬНИКОВ В ДОУ»</a:t>
            </a:r>
            <a:endParaRPr lang="ru-RU" altLang="ru-RU" sz="2800" dirty="0">
              <a:solidFill>
                <a:srgbClr val="8A0000"/>
              </a:solidFill>
              <a:latin typeface="Calibri" panose="020F0502020204030204" pitchFamily="34" charset="0"/>
            </a:endParaRPr>
          </a:p>
        </p:txBody>
      </p:sp>
      <p:pic>
        <p:nvPicPr>
          <p:cNvPr id="38917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263525"/>
            <a:ext cx="993775" cy="12763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03325" y="1539875"/>
            <a:ext cx="769937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Прямоугольник 3"/>
          <p:cNvSpPr/>
          <p:nvPr/>
        </p:nvSpPr>
        <p:spPr>
          <a:xfrm>
            <a:off x="806450" y="38100"/>
            <a:ext cx="8253413" cy="900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ru-RU" altLang="ru-RU" sz="1300" b="1" dirty="0">
                <a:solidFill>
                  <a:srgbClr val="1D3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b="1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ФОРМИРОВАНИЮ ОСНОВ БЕЗОПАСНОГО ПОВЕДЕНИЯ ДОШКОЛЬНИКОВ В ДОУ</a:t>
            </a:r>
            <a:endParaRPr lang="ru-RU" altLang="ru-RU" sz="1300" dirty="0">
              <a:solidFill>
                <a:srgbClr val="222A35"/>
              </a:solidFill>
            </a:endParaRPr>
          </a:p>
        </p:txBody>
      </p:sp>
      <p:sp>
        <p:nvSpPr>
          <p:cNvPr id="54275" name="TextBox 2"/>
          <p:cNvSpPr txBox="1"/>
          <p:nvPr/>
        </p:nvSpPr>
        <p:spPr>
          <a:xfrm>
            <a:off x="444500" y="4248150"/>
            <a:ext cx="84582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ru-RU" alt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4276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263525"/>
            <a:ext cx="993775" cy="12763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358900" y="963613"/>
            <a:ext cx="770096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576388" y="1033463"/>
            <a:ext cx="6929438" cy="6778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altLang="x-none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изучения ПДД</a:t>
            </a:r>
            <a:r>
              <a:rPr lang="ru-RU" altLang="x-none" sz="20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x-none" sz="2000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lang="ru-RU" altLang="x-none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ППРС  по ПДД  в группах старшего дошкольного возраста</a:t>
            </a:r>
            <a:endParaRPr lang="ru-RU" altLang="x-none" dirty="0">
              <a:solidFill>
                <a:srgbClr val="8A0000"/>
              </a:solidFill>
              <a:latin typeface="Calibri" panose="020F0502020204030204" pitchFamily="34" charset="0"/>
            </a:endParaRPr>
          </a:p>
        </p:txBody>
      </p:sp>
      <p:pic>
        <p:nvPicPr>
          <p:cNvPr id="5427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868488"/>
            <a:ext cx="3975100" cy="487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88" y="1868488"/>
            <a:ext cx="3540125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388" y="4519613"/>
            <a:ext cx="3540125" cy="221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82" name="TextBox 4"/>
          <p:cNvSpPr txBox="1"/>
          <p:nvPr/>
        </p:nvSpPr>
        <p:spPr>
          <a:xfrm>
            <a:off x="8615363" y="263525"/>
            <a:ext cx="4445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10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Прямоугольник 3"/>
          <p:cNvSpPr/>
          <p:nvPr/>
        </p:nvSpPr>
        <p:spPr>
          <a:xfrm>
            <a:off x="849313" y="-33337"/>
            <a:ext cx="8253412" cy="900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ru-RU" altLang="ru-RU" sz="1300" b="1" dirty="0">
                <a:solidFill>
                  <a:srgbClr val="1D3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b="1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ФОРМИРОВАНИЮ ОСНОВ БЕЗОПАСНОГО ПОВЕДЕНИЯ ДОШКОЛЬНИКОВ В ДОУ</a:t>
            </a:r>
            <a:endParaRPr lang="ru-RU" altLang="ru-RU" sz="1300" dirty="0">
              <a:solidFill>
                <a:srgbClr val="222A35"/>
              </a:solidFill>
            </a:endParaRPr>
          </a:p>
        </p:txBody>
      </p:sp>
      <p:sp>
        <p:nvSpPr>
          <p:cNvPr id="56323" name="TextBox 2"/>
          <p:cNvSpPr txBox="1"/>
          <p:nvPr/>
        </p:nvSpPr>
        <p:spPr>
          <a:xfrm>
            <a:off x="444500" y="4248150"/>
            <a:ext cx="84582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ru-RU" alt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6324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263525"/>
            <a:ext cx="993775" cy="12763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01763" y="998538"/>
            <a:ext cx="770096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6326" name="Picture 2" descr="C:\Users\User\Desktop\в группах\IMG_22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645025"/>
            <a:ext cx="2932113" cy="206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7" name="Picture 4" descr="C:\Users\User\Desktop\в группах\IMG_22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5" y="1682750"/>
            <a:ext cx="3330575" cy="233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8" name="Picture 4" descr="20150520_1538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613" y="4510088"/>
            <a:ext cx="2038350" cy="2205037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56329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1717675"/>
            <a:ext cx="1792288" cy="2401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1520825" y="1079500"/>
            <a:ext cx="690880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altLang="x-none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формы и методы работы с детьми</a:t>
            </a:r>
            <a:endParaRPr lang="ru-RU" altLang="x-none" b="1" dirty="0">
              <a:solidFill>
                <a:srgbClr val="8A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Рисунок 24" descr="IMG_67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07953" y="4510104"/>
            <a:ext cx="3260118" cy="2173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22488" y="1524000"/>
            <a:ext cx="3402013" cy="3046413"/>
          </a:xfrm>
          <a:prstGeom prst="rect">
            <a:avLst/>
          </a:prstGeom>
          <a:noFill/>
        </p:spPr>
        <p:txBody>
          <a:bodyPr>
            <a:spAutoFit/>
          </a:bodyPr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x-none" sz="1600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</a:t>
            </a:r>
            <a:endParaRPr lang="ru-RU" altLang="x-none" sz="1600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x-none" sz="1600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обучающих презентаций, мультфильмов</a:t>
            </a:r>
            <a:endParaRPr lang="ru-RU" altLang="x-none" sz="1600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x-none" sz="1600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Интегрированные занятия</a:t>
            </a:r>
            <a:endParaRPr lang="ru-RU" altLang="x-none" sz="1600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x-none" sz="1600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к проезжей части</a:t>
            </a:r>
            <a:endParaRPr lang="ru-RU" altLang="x-none" sz="1600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x-none" sz="1600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по ПДД</a:t>
            </a:r>
            <a:endParaRPr lang="ru-RU" altLang="x-none" sz="1600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x-none" sz="1600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групповых газет</a:t>
            </a:r>
            <a:endParaRPr lang="ru-RU" altLang="x-none" sz="1600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x-none" sz="1600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домов, улиц, машин</a:t>
            </a:r>
            <a:endParaRPr lang="ru-RU" altLang="x-none" sz="1600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x-none" sz="1600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  <a:endParaRPr lang="ru-RU" altLang="x-none" sz="1600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x-none" sz="1600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мультфильмов в мультстудии</a:t>
            </a:r>
            <a:endParaRPr lang="ru-RU" altLang="x-none" sz="1600" dirty="0">
              <a:solidFill>
                <a:srgbClr val="222A3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33" name="TextBox 4"/>
          <p:cNvSpPr txBox="1"/>
          <p:nvPr/>
        </p:nvSpPr>
        <p:spPr>
          <a:xfrm>
            <a:off x="8578850" y="263525"/>
            <a:ext cx="5238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11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Прямоугольник 3"/>
          <p:cNvSpPr/>
          <p:nvPr/>
        </p:nvSpPr>
        <p:spPr>
          <a:xfrm>
            <a:off x="849313" y="-46037"/>
            <a:ext cx="8253412" cy="900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ru-RU" altLang="ru-RU" sz="1300" b="1" dirty="0">
                <a:solidFill>
                  <a:srgbClr val="1D3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b="1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ФОРМИРОВАНИЮ ОСНОВ БЕЗОПАСНОГО ПОВЕДЕНИЯ ДОШКОЛЬНИКОВ В ДОУ</a:t>
            </a:r>
            <a:endParaRPr lang="ru-RU" altLang="ru-RU" sz="1300" dirty="0">
              <a:solidFill>
                <a:srgbClr val="222A35"/>
              </a:solidFill>
            </a:endParaRPr>
          </a:p>
        </p:txBody>
      </p:sp>
      <p:sp>
        <p:nvSpPr>
          <p:cNvPr id="57347" name="TextBox 2"/>
          <p:cNvSpPr txBox="1"/>
          <p:nvPr/>
        </p:nvSpPr>
        <p:spPr>
          <a:xfrm>
            <a:off x="444500" y="4248150"/>
            <a:ext cx="84582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ru-RU" alt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7348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263525"/>
            <a:ext cx="993775" cy="12763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346200" y="901700"/>
            <a:ext cx="769937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695575" y="1009650"/>
            <a:ext cx="490220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altLang="x-none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  <a:endParaRPr lang="ru-RU" altLang="x-none" b="1" dirty="0">
              <a:solidFill>
                <a:srgbClr val="8A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7351" name="Picture 2" descr="http://dsmechta-bor.ru/wp-content/gallery/18-04-17-pdd/IMG_67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" y="1657350"/>
            <a:ext cx="3316288" cy="2312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2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288" y="1558925"/>
            <a:ext cx="1835150" cy="2446338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1" name="Рисунок 10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4197" y="4086470"/>
            <a:ext cx="3594779" cy="250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54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425" y="4086225"/>
            <a:ext cx="3343275" cy="2506663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49163" name="TextBox 4"/>
          <p:cNvSpPr txBox="1">
            <a:spLocks noChangeArrowheads="1"/>
          </p:cNvSpPr>
          <p:nvPr/>
        </p:nvSpPr>
        <p:spPr bwMode="auto">
          <a:xfrm>
            <a:off x="3922713" y="1614488"/>
            <a:ext cx="27781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пропаганда</a:t>
            </a:r>
            <a:endParaRPr lang="ru-RU" altLang="ru-RU" sz="1600" dirty="0">
              <a:solidFill>
                <a:srgbClr val="333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Агитационные акции по ПДД</a:t>
            </a:r>
            <a:endParaRPr lang="ru-RU" altLang="ru-RU" sz="1600" dirty="0">
              <a:solidFill>
                <a:srgbClr val="333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буклетов, памяток</a:t>
            </a:r>
            <a:endParaRPr lang="ru-RU" altLang="ru-RU" sz="1600" dirty="0">
              <a:solidFill>
                <a:srgbClr val="333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проекты</a:t>
            </a:r>
            <a:endParaRPr lang="ru-RU" altLang="ru-RU" sz="1600" dirty="0">
              <a:solidFill>
                <a:srgbClr val="333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Сотворчество (выставки рисунков, поделок)</a:t>
            </a:r>
            <a:endParaRPr lang="ru-RU" altLang="ru-RU" sz="1600" dirty="0">
              <a:solidFill>
                <a:srgbClr val="333F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56" name="TextBox 7"/>
          <p:cNvSpPr txBox="1"/>
          <p:nvPr/>
        </p:nvSpPr>
        <p:spPr>
          <a:xfrm>
            <a:off x="8615363" y="263525"/>
            <a:ext cx="5286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12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Прямоугольник 3"/>
          <p:cNvSpPr/>
          <p:nvPr/>
        </p:nvSpPr>
        <p:spPr>
          <a:xfrm>
            <a:off x="806450" y="88900"/>
            <a:ext cx="8253413" cy="900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ru-RU" altLang="ru-RU" sz="1300" b="1" dirty="0">
                <a:solidFill>
                  <a:srgbClr val="1D3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b="1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ФОРМИРОВАНИЮ ОСНОВ БЕЗОПАСНОГО ПОВЕДЕНИЯ ДОШКОЛЬНИКОВ В ДОУ</a:t>
            </a:r>
            <a:endParaRPr lang="ru-RU" altLang="ru-RU" sz="1300" dirty="0">
              <a:solidFill>
                <a:srgbClr val="222A35"/>
              </a:solidFill>
            </a:endParaRPr>
          </a:p>
        </p:txBody>
      </p:sp>
      <p:sp>
        <p:nvSpPr>
          <p:cNvPr id="59395" name="TextBox 2"/>
          <p:cNvSpPr txBox="1"/>
          <p:nvPr/>
        </p:nvSpPr>
        <p:spPr>
          <a:xfrm>
            <a:off x="444500" y="4248150"/>
            <a:ext cx="84582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ru-RU" alt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9396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169863"/>
            <a:ext cx="995363" cy="12763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03325" y="989013"/>
            <a:ext cx="769937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393950" y="1116013"/>
            <a:ext cx="5078413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altLang="x-none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социальными институтами</a:t>
            </a:r>
            <a:endParaRPr lang="ru-RU" altLang="x-none" dirty="0">
              <a:solidFill>
                <a:srgbClr val="8A0000"/>
              </a:solidFill>
              <a:latin typeface="Calibri" panose="020F0502020204030204" pitchFamily="34" charset="0"/>
            </a:endParaRPr>
          </a:p>
        </p:txBody>
      </p:sp>
      <p:pic>
        <p:nvPicPr>
          <p:cNvPr id="59399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050" y="1905000"/>
            <a:ext cx="3041650" cy="2027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0" name="Picture 4" descr="http://dsmechta-bor.ru/wp-content/gallery/14-06-17-lapbook/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4156075"/>
            <a:ext cx="2997200" cy="2297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1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240213"/>
            <a:ext cx="3094038" cy="225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2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51025"/>
            <a:ext cx="3024188" cy="2014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7" name="TextBox 9"/>
          <p:cNvSpPr txBox="1">
            <a:spLocks noChangeArrowheads="1"/>
          </p:cNvSpPr>
          <p:nvPr/>
        </p:nvSpPr>
        <p:spPr bwMode="auto">
          <a:xfrm>
            <a:off x="3405188" y="1492250"/>
            <a:ext cx="2332038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акции с ЮИД г.о.г.Бор и ОГИБДД МВД</a:t>
            </a:r>
            <a:endParaRPr lang="ru-RU" altLang="ru-RU" sz="1600" dirty="0">
              <a:solidFill>
                <a:srgbClr val="333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Смотры-конкурсы среди педагогов ДОО г.о.г.Бор</a:t>
            </a:r>
            <a:endParaRPr lang="ru-RU" altLang="ru-RU" sz="1600" dirty="0">
              <a:solidFill>
                <a:srgbClr val="333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Квест-игра по ПДД для младших школьников</a:t>
            </a:r>
            <a:endParaRPr lang="ru-RU" altLang="ru-RU" sz="1600" dirty="0">
              <a:solidFill>
                <a:srgbClr val="333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конкурс «Малыш на дороге» среди воспитанников ДОО</a:t>
            </a:r>
            <a:endParaRPr lang="ru-RU" altLang="ru-RU" sz="1600" dirty="0">
              <a:solidFill>
                <a:srgbClr val="333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endParaRPr lang="ru-RU" altLang="ru-RU" sz="1600" dirty="0">
              <a:solidFill>
                <a:srgbClr val="333F50"/>
              </a:solidFill>
              <a:latin typeface="Calibri" panose="020F0502020204030204" pitchFamily="34" charset="0"/>
            </a:endParaRPr>
          </a:p>
        </p:txBody>
      </p:sp>
      <p:pic>
        <p:nvPicPr>
          <p:cNvPr id="59404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313" y="4764088"/>
            <a:ext cx="2220912" cy="1884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405" name="TextBox 12"/>
          <p:cNvSpPr txBox="1"/>
          <p:nvPr/>
        </p:nvSpPr>
        <p:spPr>
          <a:xfrm>
            <a:off x="8518525" y="88900"/>
            <a:ext cx="541338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13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Прямоугольник 3"/>
          <p:cNvSpPr/>
          <p:nvPr/>
        </p:nvSpPr>
        <p:spPr>
          <a:xfrm>
            <a:off x="806450" y="88900"/>
            <a:ext cx="8253413" cy="900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ru-RU" altLang="ru-RU" sz="1300" b="1" dirty="0">
                <a:solidFill>
                  <a:srgbClr val="1D3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b="1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ФОРМИРОВАНИЮ ОСНОВ БЕЗОПАСНОГО ПОВЕДЕНИЯ ДОШКОЛЬНИКОВ В ДОУ</a:t>
            </a:r>
            <a:endParaRPr lang="ru-RU" altLang="ru-RU" sz="1300" dirty="0">
              <a:solidFill>
                <a:srgbClr val="222A35"/>
              </a:solidFill>
            </a:endParaRPr>
          </a:p>
        </p:txBody>
      </p:sp>
      <p:sp>
        <p:nvSpPr>
          <p:cNvPr id="61443" name="TextBox 2"/>
          <p:cNvSpPr txBox="1"/>
          <p:nvPr/>
        </p:nvSpPr>
        <p:spPr>
          <a:xfrm>
            <a:off x="444500" y="4151313"/>
            <a:ext cx="84582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ru-RU" alt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44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169863"/>
            <a:ext cx="995363" cy="12763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03325" y="1155700"/>
            <a:ext cx="769937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921000" y="1308100"/>
            <a:ext cx="4022725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altLang="x-none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Пропедевтика</a:t>
            </a:r>
            <a:endParaRPr lang="ru-RU" altLang="x-none" dirty="0">
              <a:solidFill>
                <a:srgbClr val="8A0000"/>
              </a:solidFill>
              <a:latin typeface="Calibri" panose="020F0502020204030204" pitchFamily="34" charset="0"/>
            </a:endParaRPr>
          </a:p>
        </p:txBody>
      </p:sp>
      <p:sp>
        <p:nvSpPr>
          <p:cNvPr id="51207" name="TextBox 9"/>
          <p:cNvSpPr txBox="1">
            <a:spLocks noChangeArrowheads="1"/>
          </p:cNvSpPr>
          <p:nvPr/>
        </p:nvSpPr>
        <p:spPr bwMode="auto">
          <a:xfrm>
            <a:off x="7051675" y="2959100"/>
            <a:ext cx="2332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</a:t>
            </a:r>
            <a:endParaRPr lang="ru-RU" altLang="ru-RU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</a:t>
            </a:r>
            <a:endParaRPr lang="ru-RU" altLang="ru-RU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  <a:endParaRPr lang="ru-RU" altLang="ru-RU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Коучинги</a:t>
            </a:r>
            <a:endParaRPr lang="ru-RU" altLang="ru-RU" dirty="0">
              <a:solidFill>
                <a:srgbClr val="222A3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48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4745038"/>
            <a:ext cx="3006725" cy="200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9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113" y="1789113"/>
            <a:ext cx="2741612" cy="2878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50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113" y="4778375"/>
            <a:ext cx="2741612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51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1760538"/>
            <a:ext cx="2952750" cy="2852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52" name="TextBox 18"/>
          <p:cNvSpPr txBox="1"/>
          <p:nvPr/>
        </p:nvSpPr>
        <p:spPr>
          <a:xfrm>
            <a:off x="8445500" y="169863"/>
            <a:ext cx="614363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14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Прямоугольник 3"/>
          <p:cNvSpPr/>
          <p:nvPr/>
        </p:nvSpPr>
        <p:spPr>
          <a:xfrm>
            <a:off x="806450" y="88900"/>
            <a:ext cx="8253413" cy="900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ru-RU" altLang="ru-RU" sz="1300" b="1" dirty="0">
                <a:solidFill>
                  <a:srgbClr val="1D3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b="1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ФОРМИРОВАНИЮ ОСНОВ БЕЗОПАСНОГО ПОВЕДЕНИЯ ДОШКОЛЬНИКОВ В ДОУ</a:t>
            </a:r>
            <a:endParaRPr lang="ru-RU" altLang="ru-RU" sz="1300" dirty="0">
              <a:solidFill>
                <a:srgbClr val="222A35"/>
              </a:solidFill>
            </a:endParaRPr>
          </a:p>
        </p:txBody>
      </p:sp>
      <p:sp>
        <p:nvSpPr>
          <p:cNvPr id="63491" name="TextBox 2"/>
          <p:cNvSpPr txBox="1"/>
          <p:nvPr/>
        </p:nvSpPr>
        <p:spPr>
          <a:xfrm>
            <a:off x="444500" y="4248150"/>
            <a:ext cx="84582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ru-RU" alt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349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169863"/>
            <a:ext cx="1243013" cy="159543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358900" y="1179513"/>
            <a:ext cx="770096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427288" y="1397000"/>
            <a:ext cx="402272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altLang="x-none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системы работы</a:t>
            </a:r>
            <a:endParaRPr lang="ru-RU" altLang="x-none" dirty="0">
              <a:solidFill>
                <a:srgbClr val="8A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6051" y="2187145"/>
            <a:ext cx="7954825" cy="4312508"/>
          </a:xfrm>
          <a:prstGeom prst="roundRect">
            <a:avLst>
              <a:gd name="adj" fmla="val 11411"/>
            </a:avLst>
          </a:prstGeom>
          <a:solidFill>
            <a:srgbClr val="FFFFFF"/>
          </a:solidFill>
          <a:ln w="28575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214630" lvl="0" indent="-21463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условия для сознательного изучения детьми ПДД.</a:t>
            </a:r>
            <a:endParaRPr lang="ru-RU" altLang="ru-RU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630" lvl="0" indent="-21463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222A35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Разработана структурно-описательная модель образовательной деятельности в условиях «Автогородка». </a:t>
            </a:r>
            <a:endParaRPr lang="ru-RU" altLang="ru-RU" dirty="0">
              <a:solidFill>
                <a:srgbClr val="222A35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14630" lvl="0" indent="-21463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 уровень профессиональной компетентности педагогов в вопросах пропаганды ПДД и безопасного поведения детей и взрослых на дороге. </a:t>
            </a:r>
            <a:endParaRPr lang="ru-RU" altLang="ru-RU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630" lvl="0" indent="-21463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222A35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Выработаны механизмы взаимодействия с социальными институтами образования, органами местного самоуправления, с семьями воспитанников детского сада с использованием возможностей официального сайта ДОУ.</a:t>
            </a:r>
            <a:r>
              <a:rPr lang="ru-RU" altLang="ru-RU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ru-RU" altLang="ru-RU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630" lvl="0" indent="-21463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ru-RU" altLang="ru-RU" dirty="0">
              <a:solidFill>
                <a:srgbClr val="222A3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98" name="TextBox 14"/>
          <p:cNvSpPr txBox="1"/>
          <p:nvPr/>
        </p:nvSpPr>
        <p:spPr>
          <a:xfrm>
            <a:off x="8410575" y="169863"/>
            <a:ext cx="6492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15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Прямоугольник 3"/>
          <p:cNvSpPr>
            <a:spLocks noChangeArrowheads="1"/>
          </p:cNvSpPr>
          <p:nvPr/>
        </p:nvSpPr>
        <p:spPr bwMode="auto">
          <a:xfrm>
            <a:off x="1431925" y="569913"/>
            <a:ext cx="7712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ru-RU" altLang="ru-RU" sz="1300" b="1" dirty="0">
                <a:solidFill>
                  <a:srgbClr val="1D3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1300" b="1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b="1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«МЕЧТА»</a:t>
            </a:r>
            <a:r>
              <a:rPr lang="ru-RU" altLang="ru-RU" sz="1300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700" dirty="0">
                <a:solidFill>
                  <a:srgbClr val="222A35"/>
                </a:solidFill>
                <a:cs typeface="Times New Roman" panose="02020603050405020304" pitchFamily="18" charset="0"/>
              </a:rPr>
            </a:br>
            <a:endParaRPr lang="ru-RU" altLang="ru-RU" sz="1300" dirty="0">
              <a:solidFill>
                <a:srgbClr val="222A35"/>
              </a:solidFill>
            </a:endParaRPr>
          </a:p>
        </p:txBody>
      </p:sp>
      <p:pic>
        <p:nvPicPr>
          <p:cNvPr id="67587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263525"/>
            <a:ext cx="993775" cy="12763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03325" y="1539875"/>
            <a:ext cx="769937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7589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25" y="1762125"/>
            <a:ext cx="6149975" cy="398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57238" y="5351463"/>
            <a:ext cx="7543800" cy="124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14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14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4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МАДОУ детский сад "Мечта" &lt;dsmechta.bor@yandex.ru&gt;</a:t>
            </a:r>
            <a:endParaRPr kumimoji="0" lang="ru-RU" sz="1800" b="1" i="0" u="none" strike="noStrike" kern="14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SzTx/>
              <a:buFontTx/>
              <a:buNone/>
              <a:defRPr/>
            </a:pPr>
            <a:r>
              <a:rPr kumimoji="0" lang="ru-RU" sz="1800" b="1" i="0" u="none" strike="noStrike" kern="14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Тел. 8(831) 59 27529</a:t>
            </a:r>
            <a:endParaRPr kumimoji="0" lang="ru-RU" sz="1800" b="1" i="0" u="none" strike="noStrike" kern="14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7591" name="TextBox 9"/>
          <p:cNvSpPr txBox="1"/>
          <p:nvPr/>
        </p:nvSpPr>
        <p:spPr>
          <a:xfrm>
            <a:off x="8458200" y="131763"/>
            <a:ext cx="6858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17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890588" y="569913"/>
            <a:ext cx="82534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ru-RU" altLang="ru-RU" sz="1300" b="1" dirty="0">
                <a:solidFill>
                  <a:srgbClr val="1D3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b="1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ФОРМИРОВАНИЮ ОСНОВ БЕЗОПАСНОГО ПОВЕДЕНИЯ ДОШКОЛЬНИКОВ В ДОУ</a:t>
            </a:r>
            <a:endParaRPr lang="ru-RU" altLang="ru-RU" sz="1300" dirty="0">
              <a:solidFill>
                <a:srgbClr val="222A3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363" y="4567238"/>
            <a:ext cx="8072438" cy="1616075"/>
          </a:xfrm>
          <a:prstGeom prst="rect">
            <a:avLst/>
          </a:prstGeom>
          <a:noFill/>
        </p:spPr>
        <p:txBody>
          <a:bodyPr>
            <a:spAutoFit/>
          </a:bodyPr>
          <a:p>
            <a:pPr algn="just" eaLnBrk="1" hangingPunct="1">
              <a:lnSpc>
                <a:spcPct val="150000"/>
              </a:lnSpc>
              <a:buNone/>
            </a:pPr>
            <a:r>
              <a:rPr lang="ru-RU" altLang="x-none" sz="16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ОПЫТА РАБОТЫ </a:t>
            </a:r>
            <a:endParaRPr lang="ru-RU" altLang="x-none" sz="1600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ru-RU" altLang="x-none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созданием особой предметно-развивающей среды:</a:t>
            </a:r>
            <a:endParaRPr lang="ru-RU" altLang="x-none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ru-RU" altLang="x-none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Автогородка на территории детского сада;  </a:t>
            </a:r>
            <a:endParaRPr lang="ru-RU" altLang="x-none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ru-RU" altLang="x-none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целостной системы работы по профилактике детского дорожно-транспортного травматизма.</a:t>
            </a:r>
            <a:endParaRPr lang="ru-RU" altLang="x-none" dirty="0">
              <a:solidFill>
                <a:srgbClr val="222A3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9940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263525"/>
            <a:ext cx="993775" cy="12763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03325" y="1539875"/>
            <a:ext cx="769937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382838" y="1674813"/>
            <a:ext cx="382587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altLang="x-none" sz="16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altLang="x-none" sz="2000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x-none" dirty="0">
              <a:solidFill>
                <a:srgbClr val="8A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9" name="Прямоугольник 6"/>
          <p:cNvSpPr>
            <a:spLocks noChangeArrowheads="1"/>
          </p:cNvSpPr>
          <p:nvPr/>
        </p:nvSpPr>
        <p:spPr bwMode="auto">
          <a:xfrm>
            <a:off x="614363" y="2262188"/>
            <a:ext cx="8072438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algn="just" eaLnBrk="1" hangingPunct="1">
              <a:spcAft>
                <a:spcPts val="1000"/>
              </a:spcAft>
              <a:buNone/>
            </a:pPr>
            <a:r>
              <a:rPr lang="ru-RU" altLang="ru-RU" dirty="0">
                <a:latin typeface="Times New Roman" panose="02020603050405020304" pitchFamily="18" charset="0"/>
                <a:cs typeface="Calibri" panose="020F0502020204030204" pitchFamily="34" charset="0"/>
              </a:rPr>
              <a:t>       </a:t>
            </a:r>
            <a:r>
              <a:rPr lang="ru-RU" altLang="ru-RU" dirty="0">
                <a:solidFill>
                  <a:srgbClr val="222A35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Дети – наиболее уязвимые пешеходы, заметить их порой бывает весьма затруднительно. Статистика ДТП по г.о.г. Бор  показывает, что за 11 месяцев 2021 года в нашем округе  было зафиксировано 30 ДТП. В каждом из них присутствовали дети до 16 лет. По информации ГИБДД, чуть более четверти (26,9%) аварий происходят по вине детей. Таким образом, несколько уменьшить цифры статистики нам поможет пропаганда безопасного поведения в образовательных учреждениях, начиная с ДОУ. </a:t>
            </a:r>
            <a:endParaRPr lang="ru-RU" altLang="ru-RU" dirty="0">
              <a:solidFill>
                <a:srgbClr val="222A3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9944" name="TextBox 8"/>
          <p:cNvSpPr txBox="1"/>
          <p:nvPr/>
        </p:nvSpPr>
        <p:spPr>
          <a:xfrm>
            <a:off x="8470900" y="360363"/>
            <a:ext cx="3127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2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658813" y="142875"/>
            <a:ext cx="82534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ru-RU" altLang="ru-RU" sz="1300" b="1" dirty="0">
                <a:solidFill>
                  <a:srgbClr val="1D3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1300" b="1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b="1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ФОРМИРОВАНИЮ ОСНОВ БЕЗОПАСНОГО ПОВЕДЕНИЯ ДОШКОЛЬНИКОВ В ДОУ</a:t>
            </a:r>
            <a:endParaRPr lang="ru-RU" altLang="ru-RU" sz="1300" dirty="0">
              <a:solidFill>
                <a:srgbClr val="222A35"/>
              </a:solidFill>
            </a:endParaRPr>
          </a:p>
        </p:txBody>
      </p:sp>
      <p:pic>
        <p:nvPicPr>
          <p:cNvPr id="41987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" y="184150"/>
            <a:ext cx="993775" cy="12763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55700" y="1079500"/>
            <a:ext cx="769937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974558" y="1339787"/>
            <a:ext cx="7760367" cy="977050"/>
          </a:xfrm>
          <a:prstGeom prst="roundRect">
            <a:avLst>
              <a:gd name="adj" fmla="val 20046"/>
            </a:avLst>
          </a:prstGeom>
          <a:noFill/>
          <a:ln w="28575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endParaRPr lang="ru-RU" alt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/>
            <a:r>
              <a:rPr lang="ru-RU" altLang="ru-RU" sz="16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altLang="ru-RU" sz="1600" b="1" dirty="0">
                <a:solidFill>
                  <a:srgbClr val="33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дошкольного возраста устойчивых навыков безопасного поведения на дороге и в транспорте в рамках реализации инновационной деятельности под руководством ГБОУ ДПО НИРО</a:t>
            </a:r>
            <a:endParaRPr lang="ru-RU" altLang="ru-RU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/>
            <a:endParaRPr lang="ru-RU" altLang="ru-RU" sz="13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/>
            <a:endParaRPr lang="ru-RU" altLang="ru-RU" sz="13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92" name="TextBox 4"/>
          <p:cNvSpPr txBox="1"/>
          <p:nvPr/>
        </p:nvSpPr>
        <p:spPr>
          <a:xfrm>
            <a:off x="8513763" y="223838"/>
            <a:ext cx="38893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3</a:t>
            </a:r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4084" y="2418347"/>
            <a:ext cx="8060657" cy="4330180"/>
          </a:xfrm>
          <a:prstGeom prst="roundRect">
            <a:avLst>
              <a:gd name="adj" fmla="val 18386"/>
            </a:avLst>
          </a:prstGeom>
          <a:noFill/>
          <a:ln w="28575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8A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ЗАДАЧИ:</a:t>
            </a:r>
            <a:endParaRPr lang="ru-RU" altLang="ru-RU" sz="1600" b="1" dirty="0">
              <a:solidFill>
                <a:srgbClr val="8A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222A35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Разработать структурно-описательную модель образовательной деятельности в условиях «Автогородка». Разработать и апробировать программно-методический комплекса «Автогородок» МАДОУ детский сад «Мечта.</a:t>
            </a:r>
            <a:endParaRPr lang="ru-RU" altLang="ru-RU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профессиональной компетентности педагогов в вопросах пропаганды ПДД и безопасного поведения детей и взрослых на дороге. </a:t>
            </a:r>
            <a:endParaRPr lang="ru-RU" altLang="ru-RU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222A35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Выработать механизмы взаимодействия с социальными институтами образования, органами местного самоуправления, с семьями воспитанников детского сада с использованием возможностей официального сайта ДОУ.</a:t>
            </a:r>
            <a:r>
              <a:rPr lang="ru-RU" altLang="ru-RU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ru-RU" altLang="ru-RU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ru-RU" alt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Прямоугольник 3"/>
          <p:cNvSpPr>
            <a:spLocks noChangeArrowheads="1"/>
          </p:cNvSpPr>
          <p:nvPr/>
        </p:nvSpPr>
        <p:spPr bwMode="auto">
          <a:xfrm>
            <a:off x="890588" y="569913"/>
            <a:ext cx="82534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ru-RU" altLang="ru-RU" sz="1300" b="1" dirty="0">
                <a:solidFill>
                  <a:srgbClr val="1D3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b="1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ФОРМИРОВАНИЮ ОСНОВ БЕЗОПАСНОГО ПОВЕДЕНИЯ ДОШКОЛЬНИКОВ В ДОУ</a:t>
            </a:r>
            <a:endParaRPr lang="ru-RU" altLang="ru-RU" sz="1300" dirty="0">
              <a:solidFill>
                <a:srgbClr val="222A35"/>
              </a:solidFill>
            </a:endParaRPr>
          </a:p>
        </p:txBody>
      </p:sp>
      <p:sp>
        <p:nvSpPr>
          <p:cNvPr id="44035" name="TextBox 2"/>
          <p:cNvSpPr txBox="1"/>
          <p:nvPr/>
        </p:nvSpPr>
        <p:spPr>
          <a:xfrm>
            <a:off x="444500" y="4248150"/>
            <a:ext cx="84582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ru-RU" alt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4036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263525"/>
            <a:ext cx="993775" cy="12763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03325" y="1539875"/>
            <a:ext cx="769937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106613" y="1776413"/>
            <a:ext cx="485775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indent="405130" algn="ctr" eaLnBrk="1" hangingPunct="1">
              <a:lnSpc>
                <a:spcPct val="107000"/>
              </a:lnSpc>
              <a:buNone/>
            </a:pPr>
            <a:r>
              <a:rPr lang="ru-RU" altLang="ru-RU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реализации системы работы</a:t>
            </a:r>
            <a:endParaRPr lang="ru-RU" altLang="ru-RU" b="1" dirty="0">
              <a:solidFill>
                <a:srgbClr val="8A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4039" name="Picture 8" descr="C:\Users\Yuliy\Desktop\8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2179638"/>
            <a:ext cx="1500188" cy="1998662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44040" name="Рисунок 8" descr="http://www.uchmag.ru/upload/catalog/posob/8/9/893_/cover_image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216150"/>
            <a:ext cx="1428750" cy="2112963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44041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050" y="2208213"/>
            <a:ext cx="1490663" cy="199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2" name="Рисунок 3" descr="C:\Users\Yuliy\Desktop\20150529_1256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038" y="4525963"/>
            <a:ext cx="3254375" cy="1928812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44043" name="Picture 7" descr="C:\Users\Yuliy\Desktop\iuuq_NV_00xxx_SL_svtmbojb_SL_dpn0qjduvsft0cjh0_2NU_896333298673_SL_kq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00" y="4521200"/>
            <a:ext cx="1263650" cy="1935163"/>
          </a:xfrm>
          <a:prstGeom prst="rect">
            <a:avLst/>
          </a:prstGeom>
          <a:noFill/>
          <a:ln w="57150" cap="flat" cmpd="sng">
            <a:solidFill>
              <a:srgbClr val="FF7C8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" name="Picture 5" descr="C:\Users\Александр\Desktop\22459730_0.jpg"/>
          <p:cNvPicPr>
            <a:picLocks noChangeAspect="1" noChangeArrowheads="1"/>
          </p:cNvPicPr>
          <p:nvPr/>
        </p:nvPicPr>
        <p:blipFill rotWithShape="1">
          <a:blip r:embed="rId7"/>
          <a:srcRect l="-6101"/>
          <a:stretch>
            <a:fillRect/>
          </a:stretch>
        </p:blipFill>
        <p:spPr bwMode="auto">
          <a:xfrm>
            <a:off x="6930189" y="4520565"/>
            <a:ext cx="1516075" cy="19745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4045" name="TextBox 8"/>
          <p:cNvSpPr txBox="1"/>
          <p:nvPr/>
        </p:nvSpPr>
        <p:spPr>
          <a:xfrm>
            <a:off x="8445500" y="263525"/>
            <a:ext cx="457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4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Прямоугольник 3"/>
          <p:cNvSpPr>
            <a:spLocks noChangeArrowheads="1"/>
          </p:cNvSpPr>
          <p:nvPr/>
        </p:nvSpPr>
        <p:spPr bwMode="auto">
          <a:xfrm>
            <a:off x="890588" y="569913"/>
            <a:ext cx="82534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ru-RU" altLang="ru-RU" sz="1300" b="1" dirty="0">
                <a:solidFill>
                  <a:srgbClr val="1D3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b="1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ФОРМИРОВАНИЮ ОСНОВ БЕЗОПАСНОГО ПОВЕДЕНИЯ ДОШКОЛЬНИКОВ В ДОУ</a:t>
            </a:r>
            <a:endParaRPr lang="ru-RU" altLang="ru-RU" sz="1300" dirty="0">
              <a:solidFill>
                <a:srgbClr val="222A35"/>
              </a:solidFill>
            </a:endParaRPr>
          </a:p>
        </p:txBody>
      </p:sp>
      <p:sp>
        <p:nvSpPr>
          <p:cNvPr id="45059" name="TextBox 2"/>
          <p:cNvSpPr txBox="1"/>
          <p:nvPr/>
        </p:nvSpPr>
        <p:spPr>
          <a:xfrm>
            <a:off x="444500" y="4248150"/>
            <a:ext cx="84582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ru-RU" alt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5060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263525"/>
            <a:ext cx="993775" cy="12763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03325" y="1539875"/>
            <a:ext cx="769937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390775" y="1727200"/>
            <a:ext cx="3833813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indent="405130" algn="ctr" eaLnBrk="1" hangingPunct="1">
              <a:lnSpc>
                <a:spcPct val="107000"/>
              </a:lnSpc>
              <a:buNone/>
            </a:pPr>
            <a:r>
              <a:rPr lang="ru-RU" altLang="ru-RU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системы работы </a:t>
            </a:r>
            <a:endParaRPr lang="ru-RU" altLang="ru-RU" b="1" dirty="0">
              <a:solidFill>
                <a:srgbClr val="8A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1650" y="2552700"/>
            <a:ext cx="2635250" cy="1273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altLang="x-none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  <a:endParaRPr lang="ru-RU" altLang="x-none" dirty="0">
              <a:solidFill>
                <a:srgbClr val="222A3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27738" y="2566988"/>
            <a:ext cx="2432050" cy="1244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altLang="x-none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  <a:endParaRPr lang="ru-RU" altLang="x-none" dirty="0">
              <a:solidFill>
                <a:srgbClr val="222A3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3325" y="4513263"/>
            <a:ext cx="2840038" cy="1577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altLang="x-none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социальными институтами</a:t>
            </a:r>
            <a:endParaRPr lang="ru-RU" altLang="x-none" dirty="0">
              <a:solidFill>
                <a:srgbClr val="222A3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05425" y="4533900"/>
            <a:ext cx="2743200" cy="1557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altLang="x-none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Пропедевтика</a:t>
            </a:r>
            <a:endParaRPr lang="ru-RU" altLang="x-none" dirty="0">
              <a:solidFill>
                <a:srgbClr val="222A3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 flipH="1">
            <a:off x="2357438" y="2095500"/>
            <a:ext cx="1949450" cy="309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>
            <a:off x="4306888" y="2095500"/>
            <a:ext cx="2009775" cy="40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 flipH="1">
            <a:off x="2995613" y="2095500"/>
            <a:ext cx="1311275" cy="2251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>
            <a:off x="4306888" y="2095500"/>
            <a:ext cx="1949450" cy="2254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1" name="TextBox 10"/>
          <p:cNvSpPr txBox="1"/>
          <p:nvPr/>
        </p:nvSpPr>
        <p:spPr>
          <a:xfrm>
            <a:off x="8459788" y="263525"/>
            <a:ext cx="3254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5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Прямоугольник 3"/>
          <p:cNvSpPr/>
          <p:nvPr/>
        </p:nvSpPr>
        <p:spPr>
          <a:xfrm>
            <a:off x="890588" y="158750"/>
            <a:ext cx="8253412" cy="900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ru-RU" altLang="ru-RU" sz="1300" b="1" dirty="0">
                <a:solidFill>
                  <a:srgbClr val="1D3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b="1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ФОРМИРОВАНИЮ ОСНОВ БЕЗОПАСНОГО ПОВЕДЕНИЯ ДОШКОЛЬНИКОВ В ДОУ</a:t>
            </a:r>
            <a:endParaRPr lang="ru-RU" altLang="ru-RU" sz="1300" dirty="0">
              <a:solidFill>
                <a:srgbClr val="222A35"/>
              </a:solidFill>
            </a:endParaRPr>
          </a:p>
        </p:txBody>
      </p:sp>
      <p:sp>
        <p:nvSpPr>
          <p:cNvPr id="46083" name="TextBox 2"/>
          <p:cNvSpPr txBox="1"/>
          <p:nvPr/>
        </p:nvSpPr>
        <p:spPr>
          <a:xfrm>
            <a:off x="444500" y="4248150"/>
            <a:ext cx="84582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ru-RU" alt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6084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" y="104775"/>
            <a:ext cx="993775" cy="12763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1203325" y="1208088"/>
            <a:ext cx="7483475" cy="95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66913" y="1322388"/>
            <a:ext cx="5330825" cy="64611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altLang="x-none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изучения ПДД</a:t>
            </a:r>
            <a:endParaRPr lang="ru-RU" altLang="x-none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lang="ru-RU" altLang="x-none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среда по ПДД</a:t>
            </a:r>
            <a:endParaRPr lang="ru-RU" altLang="x-none" b="1" dirty="0">
              <a:solidFill>
                <a:srgbClr val="8A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6087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463" y="2073275"/>
            <a:ext cx="3262312" cy="2174875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46088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0" y="2073275"/>
            <a:ext cx="3321050" cy="2212975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46089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" y="4386263"/>
            <a:ext cx="3321050" cy="2352675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46090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038" y="4386263"/>
            <a:ext cx="3233737" cy="2352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9" name="TextBox 15"/>
          <p:cNvSpPr txBox="1">
            <a:spLocks noChangeArrowheads="1"/>
          </p:cNvSpPr>
          <p:nvPr/>
        </p:nvSpPr>
        <p:spPr bwMode="auto">
          <a:xfrm>
            <a:off x="7118350" y="3338513"/>
            <a:ext cx="19827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eaLnBrk="1" hangingPunct="1"/>
            <a:r>
              <a:rPr lang="ru-RU" altLang="ru-RU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стенды, регулярно обновляющиеся выставки детских работ </a:t>
            </a:r>
            <a:endParaRPr lang="ru-RU" altLang="ru-RU" dirty="0">
              <a:solidFill>
                <a:srgbClr val="222A3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92" name="TextBox 6"/>
          <p:cNvSpPr txBox="1"/>
          <p:nvPr/>
        </p:nvSpPr>
        <p:spPr>
          <a:xfrm>
            <a:off x="8501063" y="271463"/>
            <a:ext cx="40163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6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Прямоугольник 3"/>
          <p:cNvSpPr/>
          <p:nvPr/>
        </p:nvSpPr>
        <p:spPr>
          <a:xfrm>
            <a:off x="884238" y="146050"/>
            <a:ext cx="8253412" cy="900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ru-RU" altLang="ru-RU" sz="1300" b="1" dirty="0">
                <a:solidFill>
                  <a:srgbClr val="1D3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b="1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ФОРМИРОВАНИЮ ОСНОВ БЕЗОПАСНОГО ПОВЕДЕНИЯ ДОШКОЛЬНИКОВ В ДОУ</a:t>
            </a:r>
            <a:endParaRPr lang="ru-RU" altLang="ru-RU" sz="1300" dirty="0">
              <a:solidFill>
                <a:srgbClr val="222A35"/>
              </a:solidFill>
            </a:endParaRPr>
          </a:p>
        </p:txBody>
      </p:sp>
      <p:sp>
        <p:nvSpPr>
          <p:cNvPr id="48131" name="TextBox 2"/>
          <p:cNvSpPr txBox="1"/>
          <p:nvPr/>
        </p:nvSpPr>
        <p:spPr>
          <a:xfrm>
            <a:off x="444500" y="4248150"/>
            <a:ext cx="84582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ru-RU" alt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813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" y="71438"/>
            <a:ext cx="993775" cy="127793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60463" y="1179513"/>
            <a:ext cx="770096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8134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785938"/>
            <a:ext cx="337185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5" name="Рисунок 13" descr="C:\Users\USER\Desktop\Рисунок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00" y="4248150"/>
            <a:ext cx="3068638" cy="2344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6" name="Рисунок 14" descr="C:\Users\USER\Desktop\Рисунок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100" y="1801813"/>
            <a:ext cx="3024188" cy="217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Рисунок 15" descr="C:\Users\USER\Desktop\Рисунок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50" y="4248150"/>
            <a:ext cx="3371850" cy="2344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12900" y="1250950"/>
            <a:ext cx="6316663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altLang="x-none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изучения ПДД</a:t>
            </a:r>
            <a:endParaRPr lang="ru-RU" altLang="x-none" b="1" dirty="0">
              <a:solidFill>
                <a:srgbClr val="8A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43" name="TextBox 8"/>
          <p:cNvSpPr txBox="1">
            <a:spLocks noChangeArrowheads="1"/>
          </p:cNvSpPr>
          <p:nvPr/>
        </p:nvSpPr>
        <p:spPr bwMode="auto">
          <a:xfrm>
            <a:off x="6884988" y="2154238"/>
            <a:ext cx="2159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eaLnBrk="1" hangingPunct="1"/>
            <a:r>
              <a:rPr lang="ru-RU" altLang="ru-RU" sz="1600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 – тренировочный комплекс детский Автогородок предназначен</a:t>
            </a:r>
            <a:endParaRPr lang="ru-RU" altLang="ru-RU" sz="1600" dirty="0">
              <a:solidFill>
                <a:srgbClr val="222A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600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практических занятий по обучению правилам безопасного поведения на дорогах</a:t>
            </a:r>
            <a:endParaRPr lang="ru-RU" altLang="ru-RU" sz="1600" dirty="0">
              <a:solidFill>
                <a:srgbClr val="222A3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0" name="TextBox 4"/>
          <p:cNvSpPr txBox="1"/>
          <p:nvPr/>
        </p:nvSpPr>
        <p:spPr>
          <a:xfrm>
            <a:off x="8589963" y="276225"/>
            <a:ext cx="312737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7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Прямоугольник 3"/>
          <p:cNvSpPr/>
          <p:nvPr/>
        </p:nvSpPr>
        <p:spPr>
          <a:xfrm>
            <a:off x="849313" y="1588"/>
            <a:ext cx="8253412" cy="900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ru-RU" altLang="ru-RU" sz="1300" b="1" dirty="0">
                <a:solidFill>
                  <a:srgbClr val="1D3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b="1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ФОРМИРОВАНИЮ ОСНОВ БЕЗОПАСНОГО ПОВЕДЕНИЯ ДОШКОЛЬНИКОВ В ДОУ</a:t>
            </a:r>
            <a:endParaRPr lang="ru-RU" altLang="ru-RU" sz="1300" dirty="0">
              <a:solidFill>
                <a:srgbClr val="222A35"/>
              </a:solidFill>
            </a:endParaRPr>
          </a:p>
        </p:txBody>
      </p:sp>
      <p:sp>
        <p:nvSpPr>
          <p:cNvPr id="50179" name="TextBox 2"/>
          <p:cNvSpPr txBox="1"/>
          <p:nvPr/>
        </p:nvSpPr>
        <p:spPr>
          <a:xfrm>
            <a:off x="444500" y="4267200"/>
            <a:ext cx="84582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ru-RU" alt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0180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263525"/>
            <a:ext cx="993775" cy="12763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357313" y="1022350"/>
            <a:ext cx="769937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0182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" y="1709738"/>
            <a:ext cx="3349625" cy="2436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3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238" y="1709738"/>
            <a:ext cx="3409950" cy="2557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4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450" y="4402138"/>
            <a:ext cx="3360738" cy="235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5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13" y="4298950"/>
            <a:ext cx="3424237" cy="2401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57400" y="1138238"/>
            <a:ext cx="583565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altLang="x-none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изучения ПДД</a:t>
            </a:r>
            <a:endParaRPr lang="ru-RU" altLang="x-none" b="1" dirty="0">
              <a:solidFill>
                <a:srgbClr val="8A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0187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9188" y="1697038"/>
            <a:ext cx="1839912" cy="2220912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45068" name="TextBox 4"/>
          <p:cNvSpPr txBox="1">
            <a:spLocks noChangeArrowheads="1"/>
          </p:cNvSpPr>
          <p:nvPr/>
        </p:nvSpPr>
        <p:spPr bwMode="auto">
          <a:xfrm>
            <a:off x="3587750" y="4187825"/>
            <a:ext cx="20224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eaLnBrk="1" hangingPunct="1"/>
            <a:r>
              <a:rPr lang="ru-RU" altLang="ru-RU" sz="1600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комната «Страна дорожных знаков» предназначена для ознакомления дошкольников с правилами дорожного движения и проигрывания дорожных ситуаций</a:t>
            </a:r>
            <a:endParaRPr lang="ru-RU" altLang="ru-RU" sz="1600" dirty="0">
              <a:solidFill>
                <a:srgbClr val="222A35"/>
              </a:solidFill>
              <a:latin typeface="Calibri" panose="020F0502020204030204" pitchFamily="34" charset="0"/>
            </a:endParaRPr>
          </a:p>
        </p:txBody>
      </p:sp>
      <p:sp>
        <p:nvSpPr>
          <p:cNvPr id="50189" name="TextBox 8"/>
          <p:cNvSpPr txBox="1"/>
          <p:nvPr/>
        </p:nvSpPr>
        <p:spPr>
          <a:xfrm>
            <a:off x="8566150" y="263525"/>
            <a:ext cx="3365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8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Прямоугольник 3"/>
          <p:cNvSpPr/>
          <p:nvPr/>
        </p:nvSpPr>
        <p:spPr>
          <a:xfrm>
            <a:off x="733425" y="4763"/>
            <a:ext cx="8253413" cy="900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itchFamily="18" charset="2"/>
              <a:buChar char="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ru-RU" altLang="ru-RU" sz="1300" b="1" dirty="0">
                <a:solidFill>
                  <a:srgbClr val="1D3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1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b="1" dirty="0">
                <a:solidFill>
                  <a:srgbClr val="222A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ФОРМИРОВАНИЮ ОСНОВ БЕЗОПАСНОГО ПОВЕДЕНИЯ ДОШКОЛЬНИКОВ В ДОУ</a:t>
            </a:r>
            <a:endParaRPr lang="ru-RU" altLang="ru-RU" sz="1300" dirty="0">
              <a:solidFill>
                <a:srgbClr val="222A35"/>
              </a:solidFill>
            </a:endParaRPr>
          </a:p>
        </p:txBody>
      </p:sp>
      <p:sp>
        <p:nvSpPr>
          <p:cNvPr id="52227" name="TextBox 2"/>
          <p:cNvSpPr txBox="1"/>
          <p:nvPr/>
        </p:nvSpPr>
        <p:spPr>
          <a:xfrm>
            <a:off x="444500" y="4248150"/>
            <a:ext cx="84582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ru-RU" alt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2228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" y="101600"/>
            <a:ext cx="993775" cy="12763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03325" y="1033463"/>
            <a:ext cx="769937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03325" y="1120775"/>
            <a:ext cx="7597775" cy="6778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altLang="x-none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изучения ПДД</a:t>
            </a:r>
            <a:r>
              <a:rPr lang="ru-RU" altLang="x-none" sz="20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x-none" sz="2000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lang="ru-RU" altLang="x-none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ППРС  по ПДД  в группах младшего и среднего дошкольного возраста</a:t>
            </a:r>
            <a:endParaRPr lang="ru-RU" altLang="x-none" b="1" dirty="0">
              <a:solidFill>
                <a:srgbClr val="8A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2231" name="Рисунок 7"/>
          <p:cNvPicPr>
            <a:picLocks noChangeAspect="1"/>
          </p:cNvPicPr>
          <p:nvPr/>
        </p:nvPicPr>
        <p:blipFill>
          <a:blip r:embed="rId2"/>
          <a:srcRect r="9882"/>
          <a:stretch>
            <a:fillRect/>
          </a:stretch>
        </p:blipFill>
        <p:spPr>
          <a:xfrm>
            <a:off x="6700838" y="3468688"/>
            <a:ext cx="2184400" cy="323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2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863725"/>
            <a:ext cx="3581400" cy="238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3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638" y="1863725"/>
            <a:ext cx="2319337" cy="3201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4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0" y="4316413"/>
            <a:ext cx="3581400" cy="238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5" name="TextBox 6"/>
          <p:cNvSpPr txBox="1"/>
          <p:nvPr/>
        </p:nvSpPr>
        <p:spPr>
          <a:xfrm>
            <a:off x="8555038" y="228600"/>
            <a:ext cx="34766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9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0</TotalTime>
  <Words>5378</Words>
  <Application>WPS Presentation</Application>
  <PresentationFormat>Экран (4:3)</PresentationFormat>
  <Paragraphs>207</Paragraphs>
  <Slides>16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Calibri Light</vt:lpstr>
      <vt:lpstr>Wingdings 2</vt:lpstr>
      <vt:lpstr>Wingdings</vt:lpstr>
      <vt:lpstr>Times New Roman</vt:lpstr>
      <vt:lpstr>Microsoft YaHei</vt:lpstr>
      <vt:lpstr>Arial Unicode MS</vt:lpstr>
      <vt:lpstr>HDOfficeLightV0</vt:lpstr>
      <vt:lpstr>1_HDOfficeLightV0</vt:lpstr>
      <vt:lpstr>2_HDOfficeLightV0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01</cp:lastModifiedBy>
  <cp:revision>503</cp:revision>
  <dcterms:created xsi:type="dcterms:W3CDTF">2015-03-31T14:09:01Z</dcterms:created>
  <dcterms:modified xsi:type="dcterms:W3CDTF">2023-01-20T10:27:13Z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483F6FC8FE144484987671CB67F61832</vt:lpwstr>
  </property>
  <property fmtid="{D5CDD505-2E9C-101B-9397-08002B2CF9AE}" pid="3" name="KSOProductBuildVer">
    <vt:lpwstr>1049-11.2.0.11440</vt:lpwstr>
  </property>
</Properties>
</file>