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79" r:id="rId2"/>
    <p:sldId id="357" r:id="rId3"/>
    <p:sldId id="355" r:id="rId4"/>
    <p:sldId id="356" r:id="rId5"/>
    <p:sldId id="309" r:id="rId6"/>
    <p:sldId id="358" r:id="rId7"/>
    <p:sldId id="339" r:id="rId8"/>
    <p:sldId id="300" r:id="rId9"/>
    <p:sldId id="304" r:id="rId10"/>
    <p:sldId id="359" r:id="rId11"/>
    <p:sldId id="360" r:id="rId12"/>
    <p:sldId id="361" r:id="rId13"/>
    <p:sldId id="363" r:id="rId14"/>
    <p:sldId id="364" r:id="rId15"/>
    <p:sldId id="365" r:id="rId16"/>
    <p:sldId id="366" r:id="rId17"/>
    <p:sldId id="367" r:id="rId18"/>
    <p:sldId id="362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230F-58EB-4158-B905-0AEBE663513D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9B222-E57F-42A5-AB4E-D9DD55940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9B222-E57F-42A5-AB4E-D9DD55940E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E341-12D6-4604-9EA0-74380505EE4D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1D16A-55E8-462C-A055-D35196BDF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4616F-5FE4-45F5-A9DA-D7213E887408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AD52-C6E1-49E2-9266-14FC1E8BA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02058-ADBE-41DF-94D3-74F40DF98FD5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4CDD-E97C-4307-8B17-84DB6B3FD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73DFF-7009-458E-9E5C-BCFB02F22F64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C948D-069A-49FC-8826-9865794274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AD7EF-E1FD-4807-8559-6F32CDD0B066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6F76D-37C4-42CD-9A0F-5BB7D90897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35840-7A60-4D9F-9BD4-8D18F2B7D550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5CF3D-B38D-4437-8ED5-38EFF4DFC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D7EFE-89B7-4B57-8EC0-414274C76A51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291B-0AC0-4456-A678-53C7DDCA82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BA028-F4A7-49D3-B693-825A0E93946F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9DD929-4BCB-4AA5-9067-7507DF3B9E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28904-123E-4EC2-85BC-E35E8BC8171D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FD73E-5DE7-4455-B503-6E87ECF06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97D28-1A1E-4A5A-82D9-B21D61690091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3B3A913-5F6D-465E-9744-909700B79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77483DC2-29D4-4351-B9DF-AC0099403374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FBD6-2E65-47DD-B65C-E665E87DBB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561CCB-A39B-41D8-9929-C365B9588763}" type="datetimeFigureOut">
              <a:rPr lang="ru-RU" smtClean="0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BAAD2BC-63E9-4B55-B0E3-27B7FFD63A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1;&#1077;&#1079;&#1086;&#1087;&#1072;&#1089;&#1085;&#1072;&#1103;%20&#1076;&#1086;&#1088;&#1086;&#1075;&#1072;\&#1060;&#1083;&#1077;&#1096;&#1084;&#1086;&#1073;%20&#1055;&#1044;&#1044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1;&#1077;&#1079;&#1086;&#1087;&#1072;&#1089;&#1085;&#1072;&#1103;%20&#1076;&#1086;&#1088;&#1086;&#1075;&#1072;\&#1058;&#1040;&#1053;&#1045;&#1062;%20&#1055;&#1044;&#1044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gusts.minsk.by/upload/resize_cache/iblock/d99/200_200_0/d990e64b7b888ba0866f11039444031f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213" y="2420938"/>
            <a:ext cx="85359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7338" y="744538"/>
            <a:ext cx="8856662" cy="38893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Консультация для педагогов 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>Создание методического пособия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>«Дорога без опасности» 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endParaRPr lang="ru-RU" altLang="ru-RU" sz="3600" i="1" dirty="0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08013" y="750888"/>
            <a:ext cx="828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484438" y="5445125"/>
            <a:ext cx="6408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175" y="38846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i="1" dirty="0" smtClean="0">
                <a:latin typeface="+mj-lt"/>
              </a:rPr>
              <a:t> </a:t>
            </a:r>
            <a:r>
              <a:rPr lang="ru-RU" altLang="ru-RU" sz="2400" i="1" dirty="0">
                <a:latin typeface="+mj-lt"/>
              </a:rPr>
              <a:t/>
            </a:r>
            <a:br>
              <a:rPr lang="ru-RU" altLang="ru-RU" sz="2400" i="1" dirty="0">
                <a:latin typeface="+mj-lt"/>
              </a:rPr>
            </a:br>
            <a:r>
              <a:rPr lang="ru-RU" altLang="ru-RU" sz="2400" i="1" dirty="0" err="1" smtClean="0">
                <a:latin typeface="+mj-lt"/>
              </a:rPr>
              <a:t>Марасанова</a:t>
            </a:r>
            <a:r>
              <a:rPr lang="ru-RU" altLang="ru-RU" sz="2400" i="1" dirty="0" smtClean="0">
                <a:latin typeface="+mj-lt"/>
              </a:rPr>
              <a:t> Татьяна Борисовна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423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это, как правило, некий готовый «рецепт», алгоритм, процедура для проведения каких-либо нацеленных действий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в образовании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описание конкретных приёмов, способов, техник педагогической деятельности в отдельных образовательных процессах; «собирание правил воспитательной деятельности»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423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332656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издания содержащие конкретные материалы в помощь проведению какого -либо  мероприятия, сочетающие методические советы и рекомендации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Примерная схема: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1.Название разработки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2.Название и форма проведения мероприятия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3.Объяснительная записка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4.Оборудование ,оформление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5.Подготовительная работа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6.Сценарий мероприятия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7.Методические рекомендации организаторам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8.Список литературы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06896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9556"/>
            <a:ext cx="85689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методических разработок для работы по ПДД</a:t>
            </a:r>
            <a:endParaRPr lang="ru-RU" sz="2400" b="1" dirty="0" smtClean="0"/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дополнительные программы и проекты по ПДД</a:t>
            </a:r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перспективное тематическое планирование мероприятий по ПДД для  всех возрастных групп,</a:t>
            </a:r>
          </a:p>
          <a:p>
            <a:r>
              <a:rPr lang="ru-RU" sz="2400" dirty="0" smtClean="0"/>
              <a:t>-конспекты занятий, проектов, акций, практикумов,</a:t>
            </a:r>
          </a:p>
          <a:p>
            <a:r>
              <a:rPr lang="ru-RU" sz="2400" dirty="0" smtClean="0"/>
              <a:t>-сценарии викторин, развлечений, праздников, экскурсий, </a:t>
            </a:r>
            <a:r>
              <a:rPr lang="ru-RU" sz="2400" dirty="0" err="1" smtClean="0"/>
              <a:t>квестов</a:t>
            </a:r>
            <a:endParaRPr lang="ru-RU" sz="2400" dirty="0" smtClean="0"/>
          </a:p>
          <a:p>
            <a:r>
              <a:rPr lang="ru-RU" sz="2400" dirty="0" smtClean="0"/>
              <a:t>-памятки,  листовки, буклеты, рекомендации, советы для родителей, родительские собрания,</a:t>
            </a:r>
          </a:p>
          <a:p>
            <a:r>
              <a:rPr lang="ru-RU" sz="2400" dirty="0" smtClean="0"/>
              <a:t>-совместные досуги, акции</a:t>
            </a:r>
          </a:p>
          <a:p>
            <a:r>
              <a:rPr lang="ru-RU" sz="2400" dirty="0" smtClean="0"/>
              <a:t> - презентации по теме БДД,</a:t>
            </a:r>
          </a:p>
          <a:p>
            <a:r>
              <a:rPr lang="ru-RU" sz="2400" dirty="0" smtClean="0"/>
              <a:t>-обучающие игровые пособия, </a:t>
            </a:r>
            <a:r>
              <a:rPr lang="ru-RU" sz="2400" dirty="0" err="1" smtClean="0"/>
              <a:t>лэпбуки</a:t>
            </a:r>
            <a:endParaRPr lang="ru-RU" sz="2400" dirty="0" smtClean="0"/>
          </a:p>
          <a:p>
            <a:r>
              <a:rPr lang="ru-RU" sz="2400" dirty="0" smtClean="0"/>
              <a:t>-компьютерные программы, игры по правилам дорожного движения,</a:t>
            </a:r>
          </a:p>
          <a:p>
            <a:endParaRPr lang="ru-RU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084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Видеофрагмент методической разработки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Зебрёнка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городе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Итоговое мероприятие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лешмоб ПД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7164288" cy="53732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Видеофрагмент методической разработки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Викторина по ПДД «Правила движения достойны уважения»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ТАНЕЦ ПД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6456" y="1772816"/>
            <a:ext cx="6379880" cy="478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mvd.ru/upload/site54/document_images/IMG_9332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775701" cy="2520280"/>
          </a:xfrm>
          <a:prstGeom prst="rect">
            <a:avLst/>
          </a:prstGeom>
          <a:noFill/>
        </p:spPr>
      </p:pic>
      <p:pic>
        <p:nvPicPr>
          <p:cNvPr id="1030" name="Picture 6" descr="https://static.mvd.ru/upload/site54/document_images/IMG_9277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446825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Сценарий открытия«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Автогородка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779912" cy="25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5112568" cy="34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5112568" cy="340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60648"/>
            <a:ext cx="486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для детей старшего возраста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«Путешествие в страну безопасного движения»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241768" cy="34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90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Многофункциональная игрушка по ПДД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423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любого методического пособия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обучению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безопасному поведению на дорогах будет более успешным, если учитывать возрастные особенности детей; процесс овладения культурой поведения на дороге будет непрерывным, поэтапным и планомерным усвоением понятий и правил не только на специальных занятиях  (беседы, игры, чтение книг, заучивание стихов, и т. д.), а  и с использованием практических методов обучения наблюдений, экскурсий, целевых прогулок (к перекрестку, проезжей части; к светофору, в библиотеку и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);проведение мероприятий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автогородке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, а также осуществляя сотрудничество с семьёй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423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403646"/>
            <a:ext cx="842493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создания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пособия обусловлена статистикой свидетельствующей о росте детского дорожно-транспортного травматизма.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 же прививать навыки безопасного поведения на улице и не только на улице.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Необходимо отметить, что в ДТП погибают дети дошкольного возраста в силу психофизиологических особенностей и негативного примера взрослых.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499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8640960" cy="5665118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Формальность выполнения профилактической, воспитательной, обучающей работы по соблюдению Правил дорожного движения.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Отсутствие единой системы воспитания и обучения безопасному поведению на дорогах с учетом возрастных возможностей здоровья.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Недостаток качественного методического материала с учетом  индивидуальных особенностей поведения детей.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640763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Проблема экспертизы и апробирования новых печатных и электронных учебных и методических пособий по обучению детей и безопасному участию в дорожном движении.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Проблема подготовки, переподготовки и повышения квалификации специалистов (педагогов), осуществляющих обучение детей правилам безопасного поведения на дорогах.</a:t>
            </a:r>
          </a:p>
          <a:p>
            <a:pPr marL="0" indent="0" algn="just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Стандартный подход к детям любого возраста.</a:t>
            </a:r>
          </a:p>
          <a:p>
            <a:pPr marL="0" indent="447675" algn="just" eaLnBrk="1" hangingPunct="1">
              <a:buFont typeface="Wingdings 2" panose="05020102010507070707" pitchFamily="18" charset="2"/>
              <a:buChar char=""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</p:txBody>
      </p:sp>
      <p:sp>
        <p:nvSpPr>
          <p:cNvPr id="1433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2270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430213" y="1268413"/>
            <a:ext cx="8713787" cy="5400675"/>
          </a:xfrm>
          <a:extLst/>
        </p:spPr>
        <p:txBody>
          <a:bodyPr rtlCol="0">
            <a:normAutofit/>
          </a:bodyPr>
          <a:lstStyle/>
          <a:p>
            <a:pPr marL="0" lvl="1" indent="269875" algn="just"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развивающему – формирование практических умений и навыков безопасного поведения, представлений о том, что дорога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несет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потенциальную опасность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должен быть бдительным и сосредоточенным;</a:t>
            </a:r>
          </a:p>
          <a:p>
            <a:pPr marL="0" lvl="1" indent="269875" algn="just" eaLnBrk="1" hangingPunct="1">
              <a:lnSpc>
                <a:spcPct val="100000"/>
              </a:lnSpc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воспитывающему – становление детей, как субъектов дорожного движения, формирование мотивации ответственного и сознательного поведения на дорогах;   </a:t>
            </a:r>
          </a:p>
          <a:p>
            <a:pPr marL="0" lvl="1" indent="269875" algn="just" eaLnBrk="1" hangingPunct="1">
              <a:lnSpc>
                <a:spcPct val="100000"/>
              </a:lnSpc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контрольно-оценочному – оценка эффективности обучения Правилам дорожного движения.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0" y="82550"/>
            <a:ext cx="896461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пособия по  Правилам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целесообразно осуществлять по следующим направлениям: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0423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WenQuanYi Micro Hei" charset="-128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знать педагог обучающий правилам дорожного движения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7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детского дорожно-транспортного травматизма в районе 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Психофизиологические и возрастные особенности поведения детей  на дороге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Методику обучения правилам  дорожного движения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 и безопасное поведение пешеходов  на улицах и дорогах 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Путь в детский сад ,дорожная обстановка в микрорайоне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Нормативные и информационные документы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0" y="1163638"/>
            <a:ext cx="8640763" cy="5649912"/>
          </a:xfrm>
          <a:extLst/>
        </p:spPr>
        <p:txBody>
          <a:bodyPr rtlCol="0">
            <a:normAutofit fontScale="250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Принцип сезонности – это учет особенностей дорожного движения в различное время года, суток</a:t>
            </a:r>
            <a:endParaRPr lang="ru-RU" alt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Принцип успешности – создание условий для мотивации достижения успеха в деятельности</a:t>
            </a: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Принцип событийности  - наличие ярких запоминающихся событий, творцами и участн</a:t>
            </a:r>
            <a:r>
              <a:rPr lang="ru-RU" altLang="ru-RU" sz="9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ками которых являются дети </a:t>
            </a: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altLang="ru-RU" sz="9600" dirty="0">
                <a:latin typeface="Times New Roman" pitchFamily="18" charset="0"/>
                <a:cs typeface="Times New Roman" pitchFamily="18" charset="0"/>
              </a:rPr>
              <a:t>дифференцированного </a:t>
            </a:r>
            <a:r>
              <a:rPr lang="ru-RU" altLang="ru-RU" sz="9600" dirty="0" smtClean="0">
                <a:latin typeface="Times New Roman" pitchFamily="18" charset="0"/>
                <a:cs typeface="Times New Roman" pitchFamily="18" charset="0"/>
              </a:rPr>
              <a:t>подхода – создание условий для обучения оптимальным для каждого ребенка способом, в определенном темпе и объеме</a:t>
            </a: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447675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9600" dirty="0">
                <a:latin typeface="Times New Roman" pitchFamily="18" charset="0"/>
                <a:cs typeface="Times New Roman" pitchFamily="18" charset="0"/>
              </a:rPr>
              <a:t>Принцип учета возрастных и индивидуальных особенностей детей в обучении БДД</a:t>
            </a:r>
          </a:p>
          <a:p>
            <a:pPr marL="0" indent="447675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45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обучения </a:t>
            </a:r>
            <a: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88913"/>
            <a:ext cx="8929687" cy="790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Организационно-методические рекомендации педагогам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642350" cy="5399087"/>
          </a:xfrm>
        </p:spPr>
        <p:txBody>
          <a:bodyPr>
            <a:normAutofit fontScale="92500"/>
          </a:bodyPr>
          <a:lstStyle/>
          <a:p>
            <a:pPr marL="365125" indent="-282575" eaLnBrk="1" hangingPunct="1">
              <a:buFont typeface="Wingdings 2" panose="05020102010507070707" pitchFamily="18" charset="2"/>
              <a:buNone/>
            </a:pPr>
            <a:r>
              <a:rPr lang="ru-RU" altLang="ru-RU" sz="2600" dirty="0" smtClean="0">
                <a:cs typeface="Times New Roman" panose="02020603050405020304" pitchFamily="18" charset="0"/>
              </a:rPr>
              <a:t>1.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Начинать работу с анализа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динамики аварийности и факторного анализа причин и условий ДТП с участием детей </a:t>
            </a:r>
          </a:p>
          <a:p>
            <a:pPr marL="365125" indent="-282575" eaLnBrk="1" hangingPunct="1">
              <a:buFont typeface="Wingdings 2" panose="05020102010507070707" pitchFamily="18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2. Формулировать Правила дорожного движения в</a:t>
            </a:r>
            <a:r>
              <a:rPr lang="ru-RU" alt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утвердительной форме  − как руководство к действию.</a:t>
            </a:r>
            <a:endParaRPr lang="en-US" alt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eaLnBrk="1" hangingPunct="1">
              <a:buFont typeface="Wingdings 2" panose="05020102010507070707" pitchFamily="18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3. Использовать примеры из практики и наглядные пособия.</a:t>
            </a:r>
          </a:p>
          <a:p>
            <a:pPr marL="365125" indent="-282575" eaLnBrk="1" hangingPunct="1">
              <a:buNone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4. Использовать интерактивные методы обучения.</a:t>
            </a:r>
          </a:p>
          <a:p>
            <a:pPr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5. Осуществлять совместный анализ занятия  по схеме:</a:t>
            </a:r>
          </a:p>
          <a:p>
            <a:pPr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какие возникли чувства, переживания (интерес, радость, сочувствие, страх, тревога, удивление);</a:t>
            </a:r>
          </a:p>
          <a:p>
            <a:pPr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какой запомнился материал (содержание правила, название знака);</a:t>
            </a:r>
          </a:p>
          <a:p>
            <a:pPr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где применить полученные знания. </a:t>
            </a: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b="1" dirty="0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использованию учебно-методической литературы:</a:t>
            </a: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785225" cy="57610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Подготовку к занятию следует начинать со сверки материала с текстом действующих Правил дорожного движения.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Перед использованием учебного и методического материала в образовательном процессе надо получить отзыв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опытного педагога или сотрудника ГИБДД о его качестве.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Критически относиться и обращать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marL="0" indent="354013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обложки, иллюстрации учебных  пособий;</a:t>
            </a:r>
          </a:p>
          <a:p>
            <a:pPr marL="0" indent="354013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методического материала;</a:t>
            </a:r>
          </a:p>
          <a:p>
            <a:pPr marL="0" indent="354013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сопутствующие атрибуты, используемые в играх, конкурсах;</a:t>
            </a:r>
          </a:p>
          <a:p>
            <a:pPr marL="0" indent="354013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дидактические цели и задачи при выборе настольных игр;</a:t>
            </a:r>
          </a:p>
          <a:p>
            <a:pPr marL="0" indent="354013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плакаты по Правилам дорожного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Адаптировать содержание материала по ПДД к возрасту детей, не перегружать занятие техническими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понятиями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2304</TotalTime>
  <Words>691</Words>
  <Application>Microsoft Office PowerPoint</Application>
  <PresentationFormat>Экран (4:3)</PresentationFormat>
  <Paragraphs>125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Консультация для педагогов  Создание методического пособия «Дорога без опасности»  </vt:lpstr>
      <vt:lpstr>Слайд 2</vt:lpstr>
      <vt:lpstr>Проблемы</vt:lpstr>
      <vt:lpstr>Слайд 4</vt:lpstr>
      <vt:lpstr>Слайд 5</vt:lpstr>
      <vt:lpstr>Слайд 6</vt:lpstr>
      <vt:lpstr>Слайд 7</vt:lpstr>
      <vt:lpstr>Организационно-методические рекомендации педагогам:</vt:lpstr>
      <vt:lpstr>Рекомендации по использованию учебно-методической литературы:</vt:lpstr>
      <vt:lpstr>Слайд 10</vt:lpstr>
      <vt:lpstr>Слайд 11</vt:lpstr>
      <vt:lpstr>Слайд 12</vt:lpstr>
      <vt:lpstr>Видеофрагмент методической разработки   «Путешествие Зебрёнка в городе» Итоговое мероприятие</vt:lpstr>
      <vt:lpstr>Видеофрагмент методической разработки  Викторина по ПДД «Правила движения достойны уважения» Финальный Флешмоб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деятельности по формированию культуры безопасного поведения  на дороге: психолого-педагогический аспект</dc:title>
  <dc:creator>User</dc:creator>
  <cp:lastModifiedBy>user</cp:lastModifiedBy>
  <cp:revision>181</cp:revision>
  <dcterms:created xsi:type="dcterms:W3CDTF">2014-10-27T13:53:36Z</dcterms:created>
  <dcterms:modified xsi:type="dcterms:W3CDTF">2021-11-17T08:05:54Z</dcterms:modified>
</cp:coreProperties>
</file>