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357" r:id="rId19"/>
    <p:sldId id="356" r:id="rId20"/>
    <p:sldId id="361" r:id="rId21"/>
    <p:sldId id="362" r:id="rId22"/>
    <p:sldId id="358" r:id="rId23"/>
    <p:sldId id="360" r:id="rId24"/>
    <p:sldId id="363" r:id="rId25"/>
    <p:sldId id="359" r:id="rId26"/>
    <p:sldId id="364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34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29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0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1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03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8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7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2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69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98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4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89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3B88-1A91-45A1-84E5-0FFE092C1193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3895-43A9-442A-86DC-B7F7AD732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-1467544"/>
            <a:ext cx="6858000" cy="2387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детский сад «Мечта»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165576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Консультация на тему: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«Как развивать ребенка раннего возраста в семье?»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212976"/>
            <a:ext cx="4320480" cy="286232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Анонс:</a:t>
            </a:r>
          </a:p>
          <a:p>
            <a:r>
              <a:rPr lang="ru-RU" dirty="0" smtClean="0"/>
              <a:t>на консультации мы обсудим: </a:t>
            </a:r>
          </a:p>
          <a:p>
            <a:r>
              <a:rPr lang="ru-RU" dirty="0" smtClean="0"/>
              <a:t> -особенности социальной ситуации развития ребенка раннего возраста (от 1 года до 3 лет); </a:t>
            </a:r>
          </a:p>
          <a:p>
            <a:r>
              <a:rPr lang="ru-RU" dirty="0" smtClean="0"/>
              <a:t>-ведущая деятельность и ее организация в семье; </a:t>
            </a:r>
          </a:p>
          <a:p>
            <a:r>
              <a:rPr lang="ru-RU" dirty="0" smtClean="0"/>
              <a:t>-психические новообразования в раннем возрасте и их формирование в условиях семьи.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3212976"/>
            <a:ext cx="4320480" cy="20313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Консультацию подготовили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/>
              <a:t>-заместитель заведующего - Балашова В.В.; </a:t>
            </a:r>
          </a:p>
          <a:p>
            <a:r>
              <a:rPr lang="ru-RU" dirty="0" smtClean="0"/>
              <a:t>-</a:t>
            </a:r>
            <a:r>
              <a:rPr lang="ru-RU" dirty="0" smtClean="0"/>
              <a:t>учитель –логопед - Королева Н.В.;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6309320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 г.</a:t>
            </a:r>
            <a:endParaRPr lang="ru-RU" dirty="0"/>
          </a:p>
        </p:txBody>
      </p:sp>
      <p:pic>
        <p:nvPicPr>
          <p:cNvPr id="5017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557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76672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этом возрасте происходят изменения: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1484784"/>
            <a:ext cx="7694240" cy="392509"/>
          </a:xfrm>
          <a:prstGeom prst="rect">
            <a:avLst/>
          </a:prstGeom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cs typeface="Times New Roman" panose="02020603050405020304" pitchFamily="18" charset="0"/>
              </a:rPr>
              <a:t>в познавательной </a:t>
            </a:r>
            <a:r>
              <a:rPr lang="ru-RU" sz="2000" b="1" i="1" dirty="0" smtClean="0">
                <a:cs typeface="Times New Roman" panose="02020603050405020304" pitchFamily="18" charset="0"/>
              </a:rPr>
              <a:t>сфере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2492896"/>
            <a:ext cx="79208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920" y="1988840"/>
            <a:ext cx="717347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2448272" cy="1325563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latin typeface="+mn-lt"/>
              </a:rPr>
              <a:t>в воображении</a:t>
            </a:r>
            <a:endParaRPr lang="ru-RU" sz="2000" b="1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472607" cy="4968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404664"/>
            <a:ext cx="73603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В этом возрасте происходят изменения: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143" cy="101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218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365126"/>
            <a:ext cx="6247606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развивать воображение?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052736"/>
            <a:ext cx="79208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119814" cy="4731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86700" cy="1325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+mn-lt"/>
              </a:rPr>
              <a:t>в восприятии</a:t>
            </a:r>
            <a:endParaRPr lang="ru-RU" sz="2000" b="1" i="1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6694" y="1412776"/>
            <a:ext cx="4167306" cy="4032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464496" cy="4730929"/>
          </a:xfrm>
          <a:prstGeom prst="rect">
            <a:avLst/>
          </a:prstGeom>
        </p:spPr>
      </p:pic>
      <p:pic>
        <p:nvPicPr>
          <p:cNvPr id="5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260648"/>
            <a:ext cx="71799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В этом возрасте происходят изменения: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00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886700" cy="7920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+mn-lt"/>
              </a:rPr>
              <a:t>во внимании</a:t>
            </a:r>
            <a:endParaRPr lang="ru-RU" sz="2000" b="1" i="1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096344" cy="327848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608512" cy="3155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4480554"/>
            <a:ext cx="3240360" cy="2377446"/>
          </a:xfrm>
          <a:prstGeom prst="rect">
            <a:avLst/>
          </a:prstGeom>
        </p:spPr>
      </p:pic>
      <p:pic>
        <p:nvPicPr>
          <p:cNvPr id="6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47664" y="260648"/>
            <a:ext cx="71799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В этом возрасте происходят изменения: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9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вы видите?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0641169"/>
              </p:ext>
            </p:extLst>
          </p:nvPr>
        </p:nvGraphicFramePr>
        <p:xfrm>
          <a:off x="1914525" y="1825625"/>
          <a:ext cx="5313363" cy="4351338"/>
        </p:xfrm>
        <a:graphic>
          <a:graphicData uri="http://schemas.openxmlformats.org/presentationml/2006/ole">
            <p:oleObj spid="_x0000_s2050" name="Объект упаковщика для оболочки" showAsIcon="1" r:id="rId3" imgW="535320" imgH="437400" progId="Package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840760" cy="4752528"/>
          </a:xfrm>
          <a:prstGeom prst="rect">
            <a:avLst/>
          </a:prstGeom>
        </p:spPr>
      </p:pic>
      <p:pic>
        <p:nvPicPr>
          <p:cNvPr id="7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1475656" cy="115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908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1325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+mn-lt"/>
              </a:rPr>
              <a:t>в мышлении</a:t>
            </a:r>
            <a:endParaRPr lang="ru-RU" sz="2000" b="1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275856" cy="50397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204864"/>
            <a:ext cx="5220072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72519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В этом возрасте происходят изменения: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299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683568" y="2276872"/>
            <a:ext cx="7406208" cy="2304256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Личностная социализация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самооценки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самостоятельности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</a:t>
            </a:r>
            <a:r>
              <a:rPr kumimoji="0" lang="ru-RU" sz="21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эмпатии</a:t>
            </a:r>
            <a:endParaRPr kumimoji="0" lang="ru-RU" sz="21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Потребность в достижении успеха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920880" cy="51125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13707" y="260648"/>
            <a:ext cx="404790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Личностное развитие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27809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Особенности развития речи ребёнка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раннего возраста в семье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1234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70996" y="1412776"/>
            <a:ext cx="554427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«Родное слово является основой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всякого умственного развития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сокровищницей всех знаний.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Поэтому так важно заботиться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 своевременном развитии речи детей,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уделять внимание её чистоте и правильности».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Для того чтобы успешно существовать в социуме, человеку необходим..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4572000" cy="28479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2168" cy="1181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7" y="35716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Этапы возрастного развития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ребенка раннего возраста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86180" y="264318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4143380"/>
            <a:ext cx="46434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РАННЕЕ ДЕТСВО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643050"/>
            <a:ext cx="4643470" cy="98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МЛАДЕНЧЕСТВО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00034" y="5500702"/>
            <a:ext cx="2214578" cy="64294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 с 1 года до 1,5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357554" y="5500702"/>
            <a:ext cx="2214578" cy="64294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 с 1,5 до 2 лет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286512" y="5429264"/>
            <a:ext cx="2214578" cy="64294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 с 2 лет до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8572528" y="6373368"/>
            <a:ext cx="28575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1181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57158" y="3071810"/>
            <a:ext cx="1965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Грудной период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929322" y="2786058"/>
            <a:ext cx="2643206" cy="11430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Грудной период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4 недель до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года)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42910" y="2786058"/>
            <a:ext cx="2714644" cy="11430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новорожденности (первые 4 недели)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71800" y="476672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Нормы речевого развития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https://tacon.ru/wp-content/uploads/9/3/f/93f88c89da4673942fc796f4ac89ab65.png"/>
          <p:cNvPicPr>
            <a:picLocks noChangeAspect="1" noChangeArrowheads="1"/>
          </p:cNvPicPr>
          <p:nvPr/>
        </p:nvPicPr>
        <p:blipFill>
          <a:blip r:embed="rId2" cstate="print"/>
          <a:srcRect t="7576" r="2088" b="22979"/>
          <a:stretch>
            <a:fillRect/>
          </a:stretch>
        </p:blipFill>
        <p:spPr bwMode="auto">
          <a:xfrm>
            <a:off x="683568" y="1844824"/>
            <a:ext cx="7798418" cy="42891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1842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59632" y="1436583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Разговариваем с ребёнком,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так большему он научится!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2" descr="https://detkiportal.ru/wp-content/uploads/2018/04/Zaderzhka-rechi-u-rebenka-39-870x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986648" cy="356516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4012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1772816"/>
            <a:ext cx="6907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Стараемся не ускорять ход естественного речевого развития. </a:t>
            </a:r>
          </a:p>
        </p:txBody>
      </p:sp>
      <p:sp>
        <p:nvSpPr>
          <p:cNvPr id="6" name="4-конечная звезда 5"/>
          <p:cNvSpPr/>
          <p:nvPr/>
        </p:nvSpPr>
        <p:spPr>
          <a:xfrm>
            <a:off x="611560" y="1772816"/>
            <a:ext cx="357190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11560" y="2708920"/>
            <a:ext cx="357190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83568" y="3717032"/>
            <a:ext cx="357190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708920"/>
            <a:ext cx="5281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Следим за своей речью в общении с ребёнком.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3573016"/>
            <a:ext cx="7265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повторяем за ребёнком «детские слова»,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злоупотребляем уменьшительно-ласкательными суффиксами.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653136"/>
            <a:ext cx="784887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ребёнок торопится высказать свои мысли или говорит тихо,  напоминаем ему: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  внятно, чётко и не спеша.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54868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Советы родителям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1842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51920" y="1412776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Поощряем ребёнка в стремлении                                                          задавать вопросы и никогда не оставляем  их без ответа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428976" cy="228598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3329352" cy="249789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39552" y="5157192"/>
            <a:ext cx="4508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перебиваем, не отворачиваемся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 малыш не закончит рассказывать</a:t>
            </a:r>
          </a:p>
        </p:txBody>
      </p:sp>
      <p:pic>
        <p:nvPicPr>
          <p:cNvPr id="12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1842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1484784"/>
            <a:ext cx="4585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Заботимся о том, чтобы у ребёнка были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впечатления, о которых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мог бы рассказать</a:t>
            </a:r>
          </a:p>
        </p:txBody>
      </p:sp>
      <p:pic>
        <p:nvPicPr>
          <p:cNvPr id="6" name="Picture 2" descr="C:\Users\Crown\Desktop\КЦ\f36628d4274da54f09e1e7a94c78ae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046778" cy="2029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881258" cy="216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81128"/>
            <a:ext cx="3456384" cy="2015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491880" y="364502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 ребёнку перебирать крупы,                                                                   играть с пуговицами, мелкими игрушками</a:t>
            </a:r>
            <a:endParaRPr lang="ru-RU" sz="2000" dirty="0"/>
          </a:p>
        </p:txBody>
      </p:sp>
      <p:pic>
        <p:nvPicPr>
          <p:cNvPr id="12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31842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1772816"/>
            <a:ext cx="43483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Обращаем внимание детей на звуки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шумы с улицы, из другой комнаты,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кухни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653136"/>
            <a:ext cx="4651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Постараемся ограничить время просмотра телевизора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14044"/>
            <a:ext cx="2792382" cy="18625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352770" cy="22098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4012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1340768"/>
            <a:ext cx="54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Читаем с ребёнком художественную литературу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501008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сравниваем ребёнка с другими детьми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45224"/>
            <a:ext cx="4002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Играем с ребёнком в речевые игры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2776882" cy="185009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5"/>
            <a:ext cx="2918082" cy="19442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2931225" cy="19541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24012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27100" y="1125538"/>
            <a:ext cx="7389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611188" y="2205038"/>
            <a:ext cx="7993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Как воспитать физически здорового ребенка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в семье?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2220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2268538" y="365125"/>
            <a:ext cx="6246812" cy="1325563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</a:rPr>
              <a:t>«Как развивать ребенка раннего возраста в семье?»</a:t>
            </a: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27100" y="1125538"/>
            <a:ext cx="7389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Прямоугольник 8"/>
          <p:cNvSpPr>
            <a:spLocks noChangeArrowheads="1"/>
          </p:cNvSpPr>
          <p:nvPr/>
        </p:nvSpPr>
        <p:spPr bwMode="auto">
          <a:xfrm>
            <a:off x="823913" y="1281113"/>
            <a:ext cx="8066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Здоровье – это движение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028950" y="1864293"/>
            <a:ext cx="3349110" cy="286269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7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54862" y="3563054"/>
            <a:ext cx="2785146" cy="255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3124" y="3273565"/>
            <a:ext cx="3049240" cy="246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56012" y="4653136"/>
            <a:ext cx="3048264" cy="203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87675" y="2492375"/>
            <a:ext cx="2592388" cy="23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Факторы влияющие на интенсивность движений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124075" y="350043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6"/>
          </p:cNvCxnSpPr>
          <p:nvPr/>
        </p:nvCxnSpPr>
        <p:spPr>
          <a:xfrm flipV="1">
            <a:off x="5580063" y="3573463"/>
            <a:ext cx="64770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095625" y="4365625"/>
            <a:ext cx="684213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5"/>
          </p:cNvCxnSpPr>
          <p:nvPr/>
        </p:nvCxnSpPr>
        <p:spPr>
          <a:xfrm>
            <a:off x="5200650" y="4521200"/>
            <a:ext cx="631825" cy="56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1"/>
          </p:cNvCxnSpPr>
          <p:nvPr/>
        </p:nvCxnSpPr>
        <p:spPr>
          <a:xfrm flipH="1" flipV="1">
            <a:off x="2592388" y="2205038"/>
            <a:ext cx="774700" cy="636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7"/>
          </p:cNvCxnSpPr>
          <p:nvPr/>
        </p:nvCxnSpPr>
        <p:spPr>
          <a:xfrm flipV="1">
            <a:off x="5200650" y="2060575"/>
            <a:ext cx="63182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547813" y="1268413"/>
            <a:ext cx="15843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Возраст</a:t>
            </a:r>
          </a:p>
        </p:txBody>
      </p:sp>
      <p:sp>
        <p:nvSpPr>
          <p:cNvPr id="21" name="Овал 20"/>
          <p:cNvSpPr/>
          <p:nvPr/>
        </p:nvSpPr>
        <p:spPr>
          <a:xfrm>
            <a:off x="539750" y="2781300"/>
            <a:ext cx="1538288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Пол ребенка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24525" y="4724400"/>
            <a:ext cx="1576388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Время года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1692275" y="4821238"/>
            <a:ext cx="1584325" cy="136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Время суток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84888" y="2852738"/>
            <a:ext cx="2735262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Индивидуальные особенности</a:t>
            </a:r>
          </a:p>
        </p:txBody>
      </p:sp>
      <p:sp>
        <p:nvSpPr>
          <p:cNvPr id="25" name="Овал 24"/>
          <p:cNvSpPr/>
          <p:nvPr/>
        </p:nvSpPr>
        <p:spPr>
          <a:xfrm>
            <a:off x="5795963" y="1196975"/>
            <a:ext cx="157797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Условия роста</a:t>
            </a:r>
          </a:p>
        </p:txBody>
      </p:sp>
      <p:sp>
        <p:nvSpPr>
          <p:cNvPr id="18" name="Заголовок 4"/>
          <p:cNvSpPr>
            <a:spLocks noGrp="1"/>
          </p:cNvSpPr>
          <p:nvPr>
            <p:ph type="title"/>
          </p:nvPr>
        </p:nvSpPr>
        <p:spPr>
          <a:xfrm>
            <a:off x="1908175" y="476250"/>
            <a:ext cx="6678613" cy="760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«Как развивать ребенка раннего возраста в семье?»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27100" y="1125538"/>
            <a:ext cx="7029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7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1181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1" y="500042"/>
            <a:ext cx="660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Новообразования раннего возраста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1928802"/>
            <a:ext cx="528641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Социальная ситуация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4744" y="4857760"/>
            <a:ext cx="521497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Личностное развитие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3286124"/>
            <a:ext cx="5214974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Познавательная сфера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21" t="11211" r="-1"/>
          <a:stretch/>
        </p:blipFill>
        <p:spPr bwMode="auto">
          <a:xfrm>
            <a:off x="611560" y="1163477"/>
            <a:ext cx="8352928" cy="5669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27100" y="1125538"/>
            <a:ext cx="724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Заголовок 4"/>
          <p:cNvSpPr txBox="1">
            <a:spLocks/>
          </p:cNvSpPr>
          <p:nvPr/>
        </p:nvSpPr>
        <p:spPr bwMode="auto">
          <a:xfrm>
            <a:off x="2268538" y="365125"/>
            <a:ext cx="6246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Развитие движений у детей первого года жизни</a:t>
            </a:r>
          </a:p>
        </p:txBody>
      </p:sp>
      <p:pic>
        <p:nvPicPr>
          <p:cNvPr id="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7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/>
              <a:ext uri="{28A0092B-C50C-407E-A947-70E740481C1C}"/>
            </a:extLst>
          </a:blip>
          <a:srcRect l="1" t="13833" r="-820"/>
          <a:stretch/>
        </p:blipFill>
        <p:spPr bwMode="auto">
          <a:xfrm>
            <a:off x="179512" y="1700808"/>
            <a:ext cx="885698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27100" y="1125538"/>
            <a:ext cx="724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Заголовок 4"/>
          <p:cNvSpPr txBox="1">
            <a:spLocks/>
          </p:cNvSpPr>
          <p:nvPr/>
        </p:nvSpPr>
        <p:spPr bwMode="auto">
          <a:xfrm>
            <a:off x="2967038" y="384175"/>
            <a:ext cx="624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Цели и задачи физкультурных занятий</a:t>
            </a:r>
          </a:p>
        </p:txBody>
      </p:sp>
      <p:pic>
        <p:nvPicPr>
          <p:cNvPr id="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7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</a:rPr>
              <a:t>Условия для успешного проведения занятий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27100" y="1125538"/>
            <a:ext cx="7389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Прямоугольник 11"/>
          <p:cNvSpPr>
            <a:spLocks noChangeArrowheads="1"/>
          </p:cNvSpPr>
          <p:nvPr/>
        </p:nvSpPr>
        <p:spPr bwMode="auto">
          <a:xfrm>
            <a:off x="2484438" y="17002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7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3500438"/>
            <a:ext cx="7545387" cy="3024187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0000"/>
            </a:bgClr>
          </a:pattFill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8313" y="1265238"/>
            <a:ext cx="8496300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>
              <a:lnSpc>
                <a:spcPct val="115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не занимайтесь с ребенком гимнастикой натощак</a:t>
            </a:r>
          </a:p>
          <a:p>
            <a:pPr indent="269875" algn="just">
              <a:lnSpc>
                <a:spcPct val="115000"/>
              </a:lnSpc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69875" algn="just">
              <a:lnSpc>
                <a:spcPct val="115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обеспечьте непрерывный приток воздуха через открытые</a:t>
            </a:r>
          </a:p>
          <a:p>
            <a:pPr indent="269875" algn="just">
              <a:lnSpc>
                <a:spcPct val="115000"/>
              </a:lnSpc>
            </a:pPr>
            <a:endParaRPr lang="ru-RU">
              <a:latin typeface="Times New Roman" pitchFamily="18" charset="0"/>
              <a:cs typeface="Calibri" pitchFamily="34" charset="0"/>
            </a:endParaRPr>
          </a:p>
          <a:p>
            <a:pPr indent="269875"/>
            <a:r>
              <a:rPr lang="ru-RU">
                <a:latin typeface="Times New Roman" pitchFamily="18" charset="0"/>
                <a:cs typeface="Calibri" pitchFamily="34" charset="0"/>
              </a:rPr>
              <a:t>      • никогда не пытайтесь заниматься с ребенком, если он плачет или проявляет недовольство.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title"/>
          </p:nvPr>
        </p:nvSpPr>
        <p:spPr>
          <a:xfrm>
            <a:off x="1654175" y="0"/>
            <a:ext cx="6248400" cy="13255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2060"/>
                </a:solidFill>
              </a:rPr>
              <a:t>Приемы массажа</a:t>
            </a:r>
            <a:endParaRPr lang="ru-RU" sz="2000" smtClean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27100" y="1125538"/>
            <a:ext cx="7389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AutoShape 4" descr="https://skorohod-nn.ru/wp-content/uploads/d/d/3/dd3cdf7b3a841d7c7104961a1e73e4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9" name="AutoShape 6" descr="https://skorohod-nn.ru/wp-content/uploads/d/d/3/dd3cdf7b3a841d7c7104961a1e73e4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0" name="AutoShape 8" descr="https://skorohod-nn.ru/wp-content/uploads/d/d/3/dd3cdf7b3a841d7c7104961a1e73e4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1" name="AutoShape 10" descr="https://skorohod-nn.ru/wp-content/uploads/d/d/3/dd3cdf7b3a841d7c7104961a1e73e4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7332" t="5575" r="5591" b="7200"/>
          <a:stretch/>
        </p:blipFill>
        <p:spPr bwMode="auto">
          <a:xfrm>
            <a:off x="307975" y="4610547"/>
            <a:ext cx="489654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8" cy="100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4" name="Рисунок 1"/>
          <p:cNvPicPr>
            <a:picLocks noChangeAspect="1"/>
          </p:cNvPicPr>
          <p:nvPr/>
        </p:nvPicPr>
        <p:blipFill>
          <a:blip r:embed="rId4" cstate="print"/>
          <a:srcRect l="15463" t="11028" r="12386"/>
          <a:stretch>
            <a:fillRect/>
          </a:stretch>
        </p:blipFill>
        <p:spPr bwMode="auto">
          <a:xfrm>
            <a:off x="307975" y="1738313"/>
            <a:ext cx="48958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Рисунок 2"/>
          <p:cNvPicPr>
            <a:picLocks noChangeAspect="1"/>
          </p:cNvPicPr>
          <p:nvPr/>
        </p:nvPicPr>
        <p:blipFill>
          <a:blip r:embed="rId5" cstate="print"/>
          <a:srcRect l="16531" t="7777" r="12422" b="4417"/>
          <a:stretch>
            <a:fillRect/>
          </a:stretch>
        </p:blipFill>
        <p:spPr bwMode="auto">
          <a:xfrm>
            <a:off x="5724525" y="2867025"/>
            <a:ext cx="30956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Box 3"/>
          <p:cNvSpPr txBox="1">
            <a:spLocks noChangeArrowheads="1"/>
          </p:cNvSpPr>
          <p:nvPr/>
        </p:nvSpPr>
        <p:spPr bwMode="auto">
          <a:xfrm>
            <a:off x="552450" y="1320800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поглаживание</a:t>
            </a:r>
          </a:p>
        </p:txBody>
      </p:sp>
      <p:sp>
        <p:nvSpPr>
          <p:cNvPr id="36877" name="TextBox 7"/>
          <p:cNvSpPr txBox="1">
            <a:spLocks noChangeArrowheads="1"/>
          </p:cNvSpPr>
          <p:nvPr/>
        </p:nvSpPr>
        <p:spPr bwMode="auto">
          <a:xfrm>
            <a:off x="3295650" y="13208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растирание</a:t>
            </a:r>
          </a:p>
        </p:txBody>
      </p:sp>
      <p:sp>
        <p:nvSpPr>
          <p:cNvPr id="36878" name="TextBox 8"/>
          <p:cNvSpPr txBox="1">
            <a:spLocks noChangeArrowheads="1"/>
          </p:cNvSpPr>
          <p:nvPr/>
        </p:nvSpPr>
        <p:spPr bwMode="auto">
          <a:xfrm>
            <a:off x="652463" y="4119563"/>
            <a:ext cx="139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разминание</a:t>
            </a:r>
          </a:p>
        </p:txBody>
      </p:sp>
      <p:sp>
        <p:nvSpPr>
          <p:cNvPr id="36879" name="TextBox 9"/>
          <p:cNvSpPr txBox="1">
            <a:spLocks noChangeArrowheads="1"/>
          </p:cNvSpPr>
          <p:nvPr/>
        </p:nvSpPr>
        <p:spPr bwMode="auto">
          <a:xfrm>
            <a:off x="3148013" y="4014788"/>
            <a:ext cx="1620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похлопывание</a:t>
            </a:r>
          </a:p>
        </p:txBody>
      </p:sp>
      <p:sp>
        <p:nvSpPr>
          <p:cNvPr id="36880" name="TextBox 10"/>
          <p:cNvSpPr txBox="1">
            <a:spLocks noChangeArrowheads="1"/>
          </p:cNvSpPr>
          <p:nvPr/>
        </p:nvSpPr>
        <p:spPr bwMode="auto">
          <a:xfrm>
            <a:off x="6704013" y="2308225"/>
            <a:ext cx="113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вибрация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8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1455738" y="153988"/>
            <a:ext cx="6308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Задачи, которые решаются с помощью специальных упражнений</a:t>
            </a:r>
          </a:p>
          <a:p>
            <a:pPr algn="ctr"/>
            <a:endParaRPr lang="ru-RU" sz="2000">
              <a:latin typeface="Calibri" pitchFamily="34" charset="0"/>
            </a:endParaRPr>
          </a:p>
        </p:txBody>
      </p:sp>
      <p:pic>
        <p:nvPicPr>
          <p:cNvPr id="3789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1976438"/>
            <a:ext cx="2571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0" y="1430338"/>
            <a:ext cx="3838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• Научить ребенка правильно ходить</a:t>
            </a:r>
          </a:p>
        </p:txBody>
      </p:sp>
      <p:sp>
        <p:nvSpPr>
          <p:cNvPr id="37894" name="Прямоугольник 7"/>
          <p:cNvSpPr>
            <a:spLocks noChangeArrowheads="1"/>
          </p:cNvSpPr>
          <p:nvPr/>
        </p:nvSpPr>
        <p:spPr bwMode="auto">
          <a:xfrm>
            <a:off x="4859338" y="1411288"/>
            <a:ext cx="3602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• Воспитывать чувство равновесия</a:t>
            </a:r>
          </a:p>
        </p:txBody>
      </p:sp>
      <p:pic>
        <p:nvPicPr>
          <p:cNvPr id="37895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976438"/>
            <a:ext cx="25923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Прямоугольник 9"/>
          <p:cNvSpPr>
            <a:spLocks noChangeArrowheads="1"/>
          </p:cNvSpPr>
          <p:nvPr/>
        </p:nvSpPr>
        <p:spPr bwMode="auto">
          <a:xfrm>
            <a:off x="142875" y="4067175"/>
            <a:ext cx="4475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• Заниматься профилактикой плоскостопия</a:t>
            </a:r>
          </a:p>
          <a:p>
            <a:r>
              <a:rPr lang="ru-RU">
                <a:latin typeface="Calibri" pitchFamily="34" charset="0"/>
              </a:rPr>
              <a:t> • Формировать хорошую осанку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7897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781550"/>
            <a:ext cx="2981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7050" y="4781550"/>
            <a:ext cx="4124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Прямоугольник 12"/>
          <p:cNvSpPr>
            <a:spLocks noChangeArrowheads="1"/>
          </p:cNvSpPr>
          <p:nvPr/>
        </p:nvSpPr>
        <p:spPr bwMode="auto">
          <a:xfrm>
            <a:off x="4859338" y="4171950"/>
            <a:ext cx="408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• Воспитывать координацию движений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979712" y="2852937"/>
            <a:ext cx="6982833" cy="397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8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1485900" y="369888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Как сделать занятая безопасными для ребенка?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23528" y="1772816"/>
            <a:ext cx="6319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Самое главное противопоказание для проведения занятий — </a:t>
            </a:r>
          </a:p>
          <a:p>
            <a:r>
              <a:rPr lang="ru-RU" dirty="0">
                <a:latin typeface="Calibri" pitchFamily="34" charset="0"/>
              </a:rPr>
              <a:t>это отрицательная реакция ребенка на упражнение,</a:t>
            </a:r>
          </a:p>
          <a:p>
            <a:r>
              <a:rPr lang="ru-RU" dirty="0">
                <a:latin typeface="Calibri" pitchFamily="34" charset="0"/>
              </a:rPr>
              <a:t> массаж или закаливающую </a:t>
            </a:r>
            <a:r>
              <a:rPr lang="ru-RU" dirty="0" smtClean="0">
                <a:latin typeface="Calibri" pitchFamily="34" charset="0"/>
              </a:rPr>
              <a:t>процедуру!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195736" y="3140968"/>
            <a:ext cx="5112568" cy="368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8" cy="1008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1584325" y="188913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Абсолютными противопоказаниями к специальным занятиям у маленьких детей являются: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2195513" y="1773238"/>
            <a:ext cx="581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• острые заболевания и лихорадочные состояния;</a:t>
            </a:r>
          </a:p>
          <a:p>
            <a:r>
              <a:rPr lang="ru-RU">
                <a:latin typeface="Calibri" pitchFamily="34" charset="0"/>
              </a:rPr>
              <a:t> • грыжи с наклонностью к ущемлению;</a:t>
            </a:r>
          </a:p>
          <a:p>
            <a:r>
              <a:rPr lang="ru-RU">
                <a:latin typeface="Calibri" pitchFamily="34" charset="0"/>
              </a:rPr>
              <a:t> • врожденные пороки сердца в стадии декомпенсации; </a:t>
            </a:r>
          </a:p>
          <a:p>
            <a:r>
              <a:rPr lang="ru-RU">
                <a:latin typeface="Calibri" pitchFamily="34" charset="0"/>
              </a:rPr>
              <a:t>• обширные поражения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73524" y="3356992"/>
            <a:ext cx="4176464" cy="321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0637" cy="100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1475656" y="476672"/>
            <a:ext cx="6983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Как проверить эффективность гимнастических занятий?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149600" y="1511300"/>
            <a:ext cx="3024188" cy="1511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Объем движений    в суставах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6840538" y="3735388"/>
            <a:ext cx="2303462" cy="13668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Сила мышц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58738" y="3860800"/>
            <a:ext cx="2303462" cy="14065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Тонус мышц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0"/>
            <a:ext cx="6607646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детский сад «Мечта»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26919" y="1124744"/>
            <a:ext cx="7389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58775"/>
            <a:ext cx="7745016" cy="5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475656" cy="115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Социальная ситуация развития детей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1 года до 3 лет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2643174" y="2000240"/>
            <a:ext cx="364333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72066" y="4071942"/>
            <a:ext cx="364333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4071942"/>
            <a:ext cx="371477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ВЗРОСЛЫЙ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Двойная стрелка вверх/вниз 30"/>
          <p:cNvSpPr/>
          <p:nvPr/>
        </p:nvSpPr>
        <p:spPr>
          <a:xfrm rot="2255844">
            <a:off x="2161667" y="2683676"/>
            <a:ext cx="184801" cy="15288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 rot="5400000">
            <a:off x="4669694" y="4545752"/>
            <a:ext cx="190436" cy="15288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 rot="19088080">
            <a:off x="6559205" y="2664803"/>
            <a:ext cx="201755" cy="15649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500042"/>
            <a:ext cx="3288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Игровые ситуации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Кук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3033456" cy="190521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5" name="Рисунок 4" descr="меняемс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643050"/>
            <a:ext cx="2786083" cy="18573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собираем игрушк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437112"/>
            <a:ext cx="2893238" cy="192882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00232" y="1500174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Мы помощники</a:t>
            </a:r>
            <a:endParaRPr lang="ru-RU" sz="20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Рисунок 7" descr="убирает вод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357694"/>
            <a:ext cx="3014658" cy="223035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31842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1428736"/>
            <a:ext cx="454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cs typeface="Times New Roman" pitchFamily="18" charset="0"/>
              </a:rPr>
              <a:t>Наши забота и внимание нужны всем</a:t>
            </a:r>
            <a:endParaRPr lang="ru-RU" sz="2000" b="1" i="1" dirty="0">
              <a:cs typeface="Times New Roman" pitchFamily="18" charset="0"/>
            </a:endParaRPr>
          </a:p>
        </p:txBody>
      </p:sp>
      <p:pic>
        <p:nvPicPr>
          <p:cNvPr id="9" name="Рисунок 8" descr="обнима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928802"/>
            <a:ext cx="2786082" cy="186506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Рисунок 9" descr="ого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428736"/>
            <a:ext cx="2771320" cy="207973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Рисунок 10" descr="рису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00504"/>
            <a:ext cx="3268750" cy="232930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2" name="Рисунок 11" descr="подар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143380"/>
            <a:ext cx="3657594" cy="228599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55776" y="476672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Игровые ситуации</a:t>
            </a:r>
            <a:endParaRPr lang="ru-RU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1428736"/>
            <a:ext cx="5259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cs typeface="Times New Roman" pitchFamily="18" charset="0"/>
              </a:rPr>
              <a:t>Игры-имитации эмоционального состояния</a:t>
            </a:r>
            <a:endParaRPr lang="ru-RU" sz="2000" b="1" i="1" dirty="0">
              <a:cs typeface="Times New Roman" pitchFamily="18" charset="0"/>
            </a:endParaRPr>
          </a:p>
        </p:txBody>
      </p:sp>
      <p:pic>
        <p:nvPicPr>
          <p:cNvPr id="8" name="Рисунок 7" descr="движения животн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3175023" cy="207170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3" name="Рисунок 12" descr="ми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928802"/>
            <a:ext cx="2585987" cy="254317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4" name="Рисунок 13" descr="зай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500570"/>
            <a:ext cx="3179192" cy="211813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39672" cy="112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332656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Игровые ситуации</a:t>
            </a:r>
            <a:endParaRPr lang="ru-RU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Роль взрослого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жизни ребёнка раннего возраста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38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Овал 27"/>
          <p:cNvSpPr/>
          <p:nvPr/>
        </p:nvSpPr>
        <p:spPr>
          <a:xfrm>
            <a:off x="2214546" y="1714488"/>
            <a:ext cx="49292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Дефицит внимания и общения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3357554" y="3714752"/>
            <a:ext cx="257176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СОСАНИЕ ПАЛЬЦА, СОСКИ до 3-4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285720" y="2928934"/>
            <a:ext cx="257176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УПРЯМСТВО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1643042" y="5286388"/>
            <a:ext cx="257176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ЗАИКАНИЕ, 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5357818" y="5286388"/>
            <a:ext cx="257176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6286512" y="2928934"/>
            <a:ext cx="257176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СНА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stCxn id="28" idx="2"/>
            <a:endCxn id="30" idx="3"/>
          </p:cNvCxnSpPr>
          <p:nvPr/>
        </p:nvCxnSpPr>
        <p:spPr>
          <a:xfrm rot="10800000" flipV="1">
            <a:off x="1571604" y="2285992"/>
            <a:ext cx="642942" cy="642942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5072066" y="3643314"/>
            <a:ext cx="2500330" cy="78581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1" idx="3"/>
          </p:cNvCxnSpPr>
          <p:nvPr/>
        </p:nvCxnSpPr>
        <p:spPr>
          <a:xfrm rot="5400000">
            <a:off x="1928794" y="3786190"/>
            <a:ext cx="2500330" cy="500066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8" idx="4"/>
          </p:cNvCxnSpPr>
          <p:nvPr/>
        </p:nvCxnSpPr>
        <p:spPr>
          <a:xfrm rot="16200000" flipH="1">
            <a:off x="4268388" y="3268264"/>
            <a:ext cx="857257" cy="35719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rot="16200000" flipH="1">
            <a:off x="7072330" y="2428868"/>
            <a:ext cx="571504" cy="42862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285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Психические новообразования в раннем возрасте и их формирование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условиях семьи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s://i.siteapi.org/RqMQZb225JTtvxIgZSGhyOFrKtg=/0x0:1152x900/s.siteapi.org/1adc62c029421b7.ru/img/9c30nj9m0w84ccwcsk88ks88gs84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9672" cy="112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702</Words>
  <Application>Microsoft Office PowerPoint</Application>
  <PresentationFormat>Экран (4:3)</PresentationFormat>
  <Paragraphs>149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Объект упаковщика для оболочки</vt:lpstr>
      <vt:lpstr>Муниципальное автономное дошкольное образовательное учреждение детский сад «Мечта»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воображении</vt:lpstr>
      <vt:lpstr>Как развивать воображение? </vt:lpstr>
      <vt:lpstr>в восприятии</vt:lpstr>
      <vt:lpstr>во внимании</vt:lpstr>
      <vt:lpstr>Что вы видите?</vt:lpstr>
      <vt:lpstr>в мышлении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«Как развивать ребенка раннего возраста в семье?» </vt:lpstr>
      <vt:lpstr>«Как развивать ребенка раннего возраста в семье?» </vt:lpstr>
      <vt:lpstr>Слайд 30</vt:lpstr>
      <vt:lpstr>Слайд 31</vt:lpstr>
      <vt:lpstr>Условия для успешного проведения занятий  </vt:lpstr>
      <vt:lpstr>Приемы массажа</vt:lpstr>
      <vt:lpstr>Слайд 34</vt:lpstr>
      <vt:lpstr>Слайд 35</vt:lpstr>
      <vt:lpstr>Слайд 36</vt:lpstr>
      <vt:lpstr>Слайд 37</vt:lpstr>
      <vt:lpstr>Муниципальное автономное дошкольное образовательное учреждение детский сад «Мечта»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раннего возраста</dc:title>
  <dc:creator>Света</dc:creator>
  <cp:lastModifiedBy>Lenovo</cp:lastModifiedBy>
  <cp:revision>101</cp:revision>
  <dcterms:created xsi:type="dcterms:W3CDTF">2016-09-08T16:38:30Z</dcterms:created>
  <dcterms:modified xsi:type="dcterms:W3CDTF">2022-11-09T06:44:38Z</dcterms:modified>
</cp:coreProperties>
</file>