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82" r:id="rId11"/>
    <p:sldId id="265" r:id="rId12"/>
    <p:sldId id="276" r:id="rId13"/>
    <p:sldId id="273" r:id="rId14"/>
    <p:sldId id="272" r:id="rId15"/>
    <p:sldId id="281" r:id="rId16"/>
    <p:sldId id="274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24744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Консультация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«Движение ЮИД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детский сад»</a:t>
            </a:r>
            <a:endParaRPr lang="ru-RU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1" y="4778375"/>
            <a:ext cx="3528391" cy="902335"/>
          </a:xfrm>
        </p:spPr>
        <p:txBody>
          <a:bodyPr>
            <a:normAutofit fontScale="97500"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Выполнила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воспитатель</a:t>
            </a:r>
            <a:endParaRPr 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Марасанова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Т.Б</a:t>
            </a:r>
            <a:endParaRPr lang="ru-RU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0" y="52070"/>
            <a:ext cx="91440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Муниципальное</a:t>
            </a:r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автономное</a:t>
            </a:r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дошкольное</a:t>
            </a:r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образовательное</a:t>
            </a:r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учреждение</a:t>
            </a:r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endParaRPr lang="ru-RU" b="0" dirty="0" smtClean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 algn="ctr"/>
            <a:r>
              <a:rPr lang="en-US" b="0" dirty="0" err="1" smtClean="0">
                <a:latin typeface="Times New Roman" panose="02020603050405020304" charset="0"/>
                <a:ea typeface="SimSun" panose="02010600030101010101" pitchFamily="2" charset="-122"/>
              </a:rPr>
              <a:t>детский</a:t>
            </a:r>
            <a:r>
              <a:rPr lang="en-US" b="0" dirty="0" smtClean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сад</a:t>
            </a:r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«</a:t>
            </a:r>
            <a:r>
              <a:rPr lang="en-US" b="0" dirty="0" err="1">
                <a:latin typeface="Times New Roman" panose="02020603050405020304" charset="0"/>
                <a:ea typeface="SimSun" panose="02010600030101010101" pitchFamily="2" charset="-122"/>
              </a:rPr>
              <a:t>Мечта</a:t>
            </a:r>
            <a:r>
              <a:rPr lang="en-US" b="0" dirty="0" smtClean="0">
                <a:latin typeface="Times New Roman" panose="02020603050405020304" charset="0"/>
                <a:ea typeface="SimSun" panose="02010600030101010101" pitchFamily="2" charset="-122"/>
              </a:rPr>
              <a:t>»</a:t>
            </a:r>
            <a:r>
              <a:rPr lang="ru-RU" b="0" dirty="0" smtClean="0">
                <a:latin typeface="Times New Roman" panose="02020603050405020304" charset="0"/>
                <a:ea typeface="SimSun" panose="02010600030101010101" pitchFamily="2" charset="-122"/>
              </a:rPr>
              <a:t> г.о.г. Бор Нижегородской области</a:t>
            </a:r>
            <a:endParaRPr lang="en-US" b="0" dirty="0">
              <a:latin typeface="Times New Roman" panose="02020603050405020304" charset="0"/>
              <a:ea typeface="SimSun" panose="02010600030101010101" pitchFamily="2" charset="-122"/>
            </a:endParaRPr>
          </a:p>
          <a:p>
            <a:r>
              <a:rPr lang="en-US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endParaRPr lang="ru-RU" altLang="en-US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779912" y="5517233"/>
            <a:ext cx="110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г.о.г. Бор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2021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329295" cy="13862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Основные направления деятельности и мероприятия отряда ЮИД 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ru-RU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ru-RU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sz="2000" b="1" dirty="0" smtClean="0">
                <a:latin typeface="Times New Roman" panose="02020603050405020304" charset="0"/>
                <a:cs typeface="Times New Roman" panose="02020603050405020304" charset="0"/>
              </a:rPr>
              <a:t>Просветительское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/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организация и проведение занятий по изучению основ ПДД в образовательной организации;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/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организация тестирования и других форм проверки знаний  родителями основ ПДД;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/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участие в районных, муниципальных, региональных, всероссийских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мероприятиях;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/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организация практических игр по БДД;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/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овладение методами предупреждения ДДТТ , знакомство со средствами регулирования дорожного движения. 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MG_743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315" y="3573145"/>
            <a:ext cx="4379595" cy="2920365"/>
          </a:xfrm>
          <a:prstGeom prst="rect">
            <a:avLst/>
          </a:prstGeom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5" y="328295"/>
            <a:ext cx="4341495" cy="2893695"/>
          </a:xfrm>
          <a:prstGeom prst="rect">
            <a:avLst/>
          </a:prstGeom>
        </p:spPr>
      </p:pic>
      <p:pic>
        <p:nvPicPr>
          <p:cNvPr id="9" name="Изображение 8" descr="IMG_87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810" y="332740"/>
            <a:ext cx="4333240" cy="2889250"/>
          </a:xfrm>
          <a:prstGeom prst="rect">
            <a:avLst/>
          </a:prstGeom>
        </p:spPr>
      </p:pic>
      <p:pic>
        <p:nvPicPr>
          <p:cNvPr id="10" name="Изображение 9" descr="IMG_93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5655" y="3573145"/>
            <a:ext cx="4379595" cy="2919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825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80380" y="116205"/>
            <a:ext cx="3228340" cy="2299335"/>
          </a:xfrm>
          <a:prstGeom prst="rect">
            <a:avLst/>
          </a:prstGeom>
        </p:spPr>
      </p:pic>
      <p:pic>
        <p:nvPicPr>
          <p:cNvPr id="3" name="Изображение 2" descr="IMG_92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19735" y="3236595"/>
            <a:ext cx="3598545" cy="2399665"/>
          </a:xfrm>
          <a:prstGeom prst="rect">
            <a:avLst/>
          </a:prstGeom>
        </p:spPr>
      </p:pic>
      <p:pic>
        <p:nvPicPr>
          <p:cNvPr id="4" name="Изображение 3" descr="IMG_92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125" y="2708910"/>
            <a:ext cx="2432050" cy="3540760"/>
          </a:xfrm>
          <a:prstGeom prst="rect">
            <a:avLst/>
          </a:prstGeom>
        </p:spPr>
      </p:pic>
      <p:pic>
        <p:nvPicPr>
          <p:cNvPr id="5" name="Изображение 4" descr="IMG_92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605" y="116840"/>
            <a:ext cx="3187700" cy="2298700"/>
          </a:xfrm>
          <a:prstGeom prst="rect">
            <a:avLst/>
          </a:prstGeom>
        </p:spPr>
      </p:pic>
      <p:pic>
        <p:nvPicPr>
          <p:cNvPr id="7" name="Изображение 6" descr="IMG_92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2924810"/>
            <a:ext cx="3809365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571472" y="642918"/>
            <a:ext cx="8521093" cy="5847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Основные направления деятельности и мероприятия отряда ЮИД </a:t>
            </a:r>
            <a:endParaRPr lang="ru-RU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just">
              <a:buNone/>
            </a:pP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Информационное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: </a:t>
            </a:r>
            <a:endParaRPr lang="en-US" sz="2000" b="1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 indent="0" algn="just">
              <a:buNone/>
            </a:pPr>
            <a:endParaRPr lang="en-US" sz="2000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работа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с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информационными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материалами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, с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фото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charset="0"/>
                <a:cs typeface="TimesNewRomanPSMT" charset="0"/>
              </a:rPr>
              <a:t>- 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и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видеоматериалами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,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освещающими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состояние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аварийности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на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дорогах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субъекта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;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 indent="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выпуск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печатной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продукции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по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БДД,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оформление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«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Уголков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по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БДД» и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помощь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в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оформлении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уголков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в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группах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работа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со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стендами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по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БДД;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 indent="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работа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с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паспортом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дорожной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безопасности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образовательной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организации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,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со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схемами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безопасных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маршрутов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движения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детей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«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дом-детский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сад-дом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»,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консультативная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помощь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разработка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карты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опасных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зон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и «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дорожных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ловушек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» в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микрорайоне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образовательной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организации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и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по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маршрутам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движения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детей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;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 indent="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участие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в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изготовлении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наглядных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материалов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и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обновление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методической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базы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для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изучения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основ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ПДД; </a:t>
            </a: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 indent="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Times New Roman" panose="02020603050405020304" charset="0"/>
              <a:cs typeface="TimesNewRomanPSM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информационно-просветительская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работа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с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родителями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charset="0"/>
                <a:cs typeface="TimesNewRomanPSMT" charset="0"/>
              </a:rPr>
              <a:t> .</a:t>
            </a:r>
            <a:endParaRPr lang="ru-RU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10" descr="C:\Users\USER\Desktop\Рисунок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79705" y="260350"/>
            <a:ext cx="3044190" cy="20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11" descr="C:\Users\USER\Desktop\Рисунок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7720" y="1196975"/>
            <a:ext cx="1887220" cy="28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MG_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90" y="260350"/>
            <a:ext cx="3053080" cy="20358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2" name="Рисунок 11" descr="IMG_2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6055" y="3357245"/>
            <a:ext cx="3037840" cy="2025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G_86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63845" y="3284855"/>
            <a:ext cx="3053715" cy="20250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576064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Ожидаемые результаты работы отряда ЮИД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23528" y="836712"/>
            <a:ext cx="8964295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снижение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детского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дорожно-транспортного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травматизма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;</a:t>
            </a: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>
              <a:buFont typeface="Wingdings" panose="05000000000000000000" pitchFamily="2" charset="2"/>
              <a:buChar char="ü"/>
            </a:pP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сформированность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знаний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умений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навыков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спокойного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уверенного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культурного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и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безопасного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поведения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в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дорожно-транспортной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Times New Roman" panose="02020603050405020304" charset="0"/>
              </a:rPr>
              <a:t>среде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charset="0"/>
              </a:rPr>
              <a:t>;</a:t>
            </a: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>
              <a:buFont typeface="Wingdings" panose="05000000000000000000" pitchFamily="2" charset="2"/>
              <a:buChar char="ü"/>
            </a:pP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умение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детей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предвидеть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опасные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ситуации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и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обходить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Times New Roman" panose="02020603050405020304" charset="0"/>
              </a:rPr>
              <a:t>их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charset="0"/>
            </a:endParaRPr>
          </a:p>
          <a:p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пропаганда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деятельности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отряда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ЮИД.</a:t>
            </a: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>
              <a:buFont typeface="Wingdings" panose="05000000000000000000" pitchFamily="2" charset="2"/>
              <a:buChar char="ü"/>
            </a:pP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повышение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активности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родителей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и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детей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к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обеспечению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безопасности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дорожного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Times New Roman" panose="02020603050405020304" charset="0"/>
              </a:rPr>
              <a:t>движения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charset="0"/>
              </a:rPr>
              <a:t>.</a:t>
            </a:r>
            <a:endParaRPr 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endParaRPr lang="en-US" altLang="en-US" sz="2400" b="0" dirty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333375"/>
            <a:ext cx="8408035" cy="1085215"/>
          </a:xfrm>
        </p:spPr>
        <p:txBody>
          <a:bodyPr/>
          <a:lstStyle/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Вывод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1417955"/>
            <a:ext cx="90671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Деятельность отрядов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Юных Инспекторов Движения </a:t>
            </a:r>
            <a:r>
              <a:rPr lang="ru-RU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является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дной из эффективных форм участия самих детей в работе по обеспечению безопасности движения 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IMG_9230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275965" y="3068955"/>
            <a:ext cx="31877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Актуальность</a:t>
            </a:r>
            <a:endParaRPr 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Проблема 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обеспечения безопасности человека на улице и дороге возникла одновременно с появлением первого автомобиля. Скорость движения и плотность транспортных потоков стремительно возрастает. Поэтому обеспечение безопасности движения стало актуальной государственной проблемой. 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Особое значение в решении этой проблемы имеет заблаговременная и правильная подготовка самых маленьких пешеходов – детей, которых уже сейчас за воротами дома подстерегают серьезные трудности и опасности, и жить которым придется при несравненно большей интенсивности автомобильного движения.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charset="0"/>
                <a:cs typeface="Times New Roman" panose="02020603050405020304" charset="0"/>
              </a:rPr>
              <a:t>История возникновения ЮИД</a:t>
            </a:r>
            <a:endParaRPr 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1395536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Официальным 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днем рождения движения юных инспекторов принято считать 6 марта 1973 года. В этот день постановлением секретариата ЦК ВЛКСМ, Коллегии Министерства внутренних дел СССР, Коллегии Министерства просвещения СССР было утверждено Положение о 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создании 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отрядов Юных инспекторов движения.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258"/>
          <p:cNvPicPr>
            <a:picLocks noGrp="1" noChangeAspect="1"/>
          </p:cNvPicPr>
          <p:nvPr>
            <p:ph idx="4294967295"/>
          </p:nvPr>
        </p:nvPicPr>
        <p:blipFill>
          <a:blip r:embed="rId1" cstate="print"/>
          <a:stretch>
            <a:fillRect/>
          </a:stretch>
        </p:blipFill>
        <p:spPr>
          <a:xfrm>
            <a:off x="1691680" y="1412776"/>
            <a:ext cx="5334000" cy="40957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429000"/>
            <a:ext cx="8183880" cy="792088"/>
          </a:xfrm>
        </p:spPr>
        <p:txBody>
          <a:bodyPr/>
          <a:lstStyle/>
          <a:p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ЮИД в детском саду</a:t>
            </a:r>
            <a:endParaRPr 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160" dirty="0" smtClean="0">
                <a:latin typeface="Times New Roman" panose="02020603050405020304" charset="0"/>
                <a:cs typeface="Times New Roman" panose="02020603050405020304" charset="0"/>
              </a:rPr>
              <a:t>Детский сад является самой первой ступенью в системе непрерывного образования. Поэтому с самого раннего возраста необходимо учить детей безопасному поведению дома, на улицах, дорогах в транспорте и правилам дорожного движения. Необходимо воспитывать в ребенке грамотного пешехода. Ведь практика показывает, что именно дошкольный возраст наиболее благоприятен для формирования устойчивых навыков и привычек.</a:t>
            </a:r>
            <a:endParaRPr lang="ru-RU" sz="216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charset="0"/>
                <a:cs typeface="Times New Roman" panose="02020603050405020304" charset="0"/>
              </a:rPr>
              <a:t>ЦЕЛЬ:</a:t>
            </a:r>
            <a:endParaRPr lang="ru-RU" dirty="0" err="1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формирование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у детей углубленных знаний 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правил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дорожного движения через вовлечение в число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      активных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пропагандистов законопослушного 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поведения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на улицах и дорогах.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23528" y="-27305"/>
            <a:ext cx="8820472" cy="58169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endParaRPr lang="en-US" sz="2000" b="0" dirty="0">
              <a:solidFill>
                <a:srgbClr val="222222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l"/>
            <a:r>
              <a:rPr lang="en-US" sz="3200" b="1" dirty="0" err="1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Основными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задачами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отряда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ЮИД </a:t>
            </a:r>
            <a:r>
              <a:rPr lang="en-US" sz="3200" b="1" dirty="0" err="1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являются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:</a:t>
            </a:r>
            <a:endParaRPr lang="en-US" sz="3200" b="1" dirty="0">
              <a:solidFill>
                <a:srgbClr val="222222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изучение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правил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безопасного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поведения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дорогах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;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ru-RU" alt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ознакомление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с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методами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и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формами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пропаганды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безопасного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/>
            <a:r>
              <a:rPr lang="ru-RU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2000" b="0" dirty="0" err="1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дорожного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движения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;</a:t>
            </a:r>
            <a:endParaRPr lang="en-US" sz="2000" b="1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формирование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и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развитие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навыков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безопасного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поведения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дорогах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;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формирование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умения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предвидеть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опасные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ситуации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дороге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, 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/>
            <a:r>
              <a:rPr lang="ru-RU" sz="200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ru-RU" sz="200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2000" b="0" dirty="0" err="1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избегать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их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принимать</a:t>
            </a:r>
            <a:r>
              <a:rPr lang="ru-RU" alt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грамотные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решения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в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соответствии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с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ситуацией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;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развитие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организаторских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способностей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и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общей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культуры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личности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;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социализация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личности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ребенка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через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включение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его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в </a:t>
            </a:r>
            <a:r>
              <a:rPr lang="en-US" sz="2000" b="0" dirty="0" err="1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различные</a:t>
            </a:r>
            <a:endParaRPr lang="ru-RU" sz="200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ви</a:t>
            </a:r>
            <a:r>
              <a:rPr lang="ru-RU" alt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ды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социальных</a:t>
            </a:r>
            <a:r>
              <a:rPr lang="ru-RU" alt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отношений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в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общении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игре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творческой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деятельности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;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объединение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детей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основе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овладения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знаниями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и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навыками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endParaRPr lang="ru-RU" sz="2000" b="0" dirty="0" smtClean="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algn="just"/>
            <a:r>
              <a:rPr lang="ru-RU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sz="2000" b="0" dirty="0" err="1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безопасного</a:t>
            </a:r>
            <a:r>
              <a:rPr lang="en-US" sz="2000" b="0" dirty="0" smtClean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поведения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на</a:t>
            </a:r>
            <a:r>
              <a:rPr lang="ru-RU" alt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sz="2000" b="0" dirty="0" err="1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дорогах</a:t>
            </a:r>
            <a:r>
              <a:rPr lang="en-US" sz="2000" b="0" dirty="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.</a:t>
            </a:r>
            <a:endParaRPr lang="ru-RU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576064"/>
          </a:xfrm>
        </p:spPr>
        <p:txBody>
          <a:bodyPr>
            <a:normAutofit fontScale="90000"/>
          </a:bodyPr>
          <a:lstStyle/>
          <a:p>
            <a:br>
              <a:rPr lang="ru-RU" sz="3555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3555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100" dirty="0" smtClean="0">
                <a:latin typeface="Times New Roman" panose="02020603050405020304" charset="0"/>
                <a:cs typeface="Times New Roman" panose="02020603050405020304" charset="0"/>
              </a:rPr>
              <a:t>Организация работы отряда ЮИД в детском саду</a:t>
            </a:r>
            <a:endParaRPr lang="ru-RU" sz="31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704856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Отряд юных инспекторов движения создан из числа детей подготовительных к школе групп.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Руководство работой отряда ЮИД детского сада осуществляется воспитателями в сотрудничестве с инспектором ОГИБДД УВД России по Нижегородской области в гог Бор.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charset="0"/>
                <a:cs typeface="Times New Roman" panose="02020603050405020304" charset="0"/>
              </a:rPr>
              <a:t>Какие документы могут быть в отряде ЮИД:</a:t>
            </a:r>
            <a:endParaRPr lang="ru-RU" sz="17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  паспорт отряда (список членов отряда, контактная информация);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положение об отряде Юных Инспекторов Движения;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план работы отряда, отчет о работе отряда;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журнал учета проводимых мероприятий;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летопись отряда</a:t>
            </a:r>
            <a:r>
              <a:rPr lang="ru-RU" sz="17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ru-RU" sz="17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charset="0"/>
                <a:cs typeface="Times New Roman" panose="02020603050405020304" charset="0"/>
              </a:rPr>
              <a:t>Какие атрибуты могут быть в отряде ЮИД:</a:t>
            </a:r>
            <a:endParaRPr lang="ru-RU" sz="17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700" dirty="0" smtClean="0">
                <a:latin typeface="Times New Roman" panose="02020603050405020304" charset="0"/>
                <a:cs typeface="Times New Roman" panose="02020603050405020304" charset="0"/>
              </a:rPr>
              <a:t>название </a:t>
            </a: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отряда</a:t>
            </a:r>
            <a:r>
              <a:rPr lang="ru-RU" sz="1700" b="1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ru-RU" sz="17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b="1" dirty="0" smtClean="0">
                <a:latin typeface="Times New Roman" panose="02020603050405020304" charset="0"/>
                <a:cs typeface="Times New Roman" panose="02020603050405020304" charset="0"/>
              </a:rPr>
              <a:t></a:t>
            </a: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эмблема;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девиз;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речёвка;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песня;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форма;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удостоверение</a:t>
            </a:r>
            <a:endParaRPr lang="ru-RU" sz="1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Атрибуты отряда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ЮИД</a:t>
            </a:r>
            <a:b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МАДОУ детский сад МЕЧТА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1" name="Рисунок 9" descr="C:\Users\USER\Desktop\Рисунок8.pn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827584" y="2204864"/>
            <a:ext cx="458089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 descr="4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470" y="1700530"/>
            <a:ext cx="1918335" cy="231648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67544" y="548680"/>
            <a:ext cx="535559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Название отряда «</a:t>
            </a:r>
            <a:r>
              <a:rPr lang="ru-RU" alt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Зебрёнок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»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Наш девиз: Мы с </a:t>
            </a:r>
            <a:r>
              <a:rPr lang="ru-RU" alt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Зебренком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не скучаем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 правила дорожные изучаем!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4932</Words>
  <Application>WPS Presentation</Application>
  <PresentationFormat>Экран (4:3)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Verdana</vt:lpstr>
      <vt:lpstr>Times New Roman</vt:lpstr>
      <vt:lpstr>TimesNewRomanPSMT</vt:lpstr>
      <vt:lpstr>Microsoft YaHei</vt:lpstr>
      <vt:lpstr>Arial Unicode MS</vt:lpstr>
      <vt:lpstr>Calibri</vt:lpstr>
      <vt:lpstr>Аспект</vt:lpstr>
      <vt:lpstr>Консультация  «Движение ЮИД - в детский сад»</vt:lpstr>
      <vt:lpstr>Актуальность</vt:lpstr>
      <vt:lpstr>История возникновения ЮИД</vt:lpstr>
      <vt:lpstr>PowerPoint 演示文稿</vt:lpstr>
      <vt:lpstr>ЮИД в детском саду</vt:lpstr>
      <vt:lpstr>PowerPoint 演示文稿</vt:lpstr>
      <vt:lpstr>PowerPoint 演示文稿</vt:lpstr>
      <vt:lpstr>  Организация работы отряда ЮИД в детском саду</vt:lpstr>
      <vt:lpstr>Атрибуты отряда ЮИД  МАДОУ детский сад МЕЧТА</vt:lpstr>
      <vt:lpstr>Основные направления деятельности и мероприятия отряда ЮИД </vt:lpstr>
      <vt:lpstr>PowerPoint 演示文稿</vt:lpstr>
      <vt:lpstr>PowerPoint 演示文稿</vt:lpstr>
      <vt:lpstr>PowerPoint 演示文稿</vt:lpstr>
      <vt:lpstr>PowerPoint 演示文稿</vt:lpstr>
      <vt:lpstr>Ожидаемые результаты работы отряда ЮИД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 «Судный поединок»</dc:title>
  <dc:creator>USER</dc:creator>
  <cp:lastModifiedBy>USER</cp:lastModifiedBy>
  <cp:revision>27</cp:revision>
  <dcterms:created xsi:type="dcterms:W3CDTF">2020-04-21T17:23:00Z</dcterms:created>
  <dcterms:modified xsi:type="dcterms:W3CDTF">2021-02-17T08:06:47Z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